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00" r:id="rId3"/>
    <p:sldId id="301" r:id="rId4"/>
    <p:sldId id="279" r:id="rId5"/>
    <p:sldId id="288" r:id="rId6"/>
    <p:sldId id="297" r:id="rId7"/>
    <p:sldId id="302" r:id="rId8"/>
    <p:sldId id="280" r:id="rId9"/>
    <p:sldId id="298" r:id="rId10"/>
    <p:sldId id="303" r:id="rId11"/>
    <p:sldId id="299" r:id="rId12"/>
    <p:sldId id="304" r:id="rId13"/>
    <p:sldId id="320" r:id="rId14"/>
    <p:sldId id="305" r:id="rId15"/>
    <p:sldId id="306" r:id="rId16"/>
    <p:sldId id="307" r:id="rId17"/>
    <p:sldId id="308" r:id="rId18"/>
    <p:sldId id="322" r:id="rId19"/>
    <p:sldId id="309" r:id="rId20"/>
    <p:sldId id="310" r:id="rId21"/>
    <p:sldId id="311" r:id="rId22"/>
    <p:sldId id="312" r:id="rId23"/>
    <p:sldId id="313" r:id="rId24"/>
    <p:sldId id="277" r:id="rId25"/>
    <p:sldId id="314" r:id="rId26"/>
    <p:sldId id="315" r:id="rId27"/>
    <p:sldId id="316" r:id="rId28"/>
    <p:sldId id="317" r:id="rId29"/>
    <p:sldId id="318" r:id="rId30"/>
    <p:sldId id="319" r:id="rId3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43" autoAdjust="0"/>
  </p:normalViewPr>
  <p:slideViewPr>
    <p:cSldViewPr>
      <p:cViewPr varScale="1">
        <p:scale>
          <a:sx n="73" d="100"/>
          <a:sy n="73" d="100"/>
        </p:scale>
        <p:origin x="129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F2541-9E44-403C-B590-A538977F24B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8DD3E-1FEE-48BD-90EA-EA36C5D4E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743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8DD3E-1FEE-48BD-90EA-EA36C5D4E99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5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9C239-735A-4E98-A821-CF5C3CC46C61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28A6-86FB-4B1F-B862-93E0DC9BC99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/>
          <p:cNvPicPr>
            <a:picLocks noChangeAspect="1"/>
          </p:cNvPicPr>
          <p:nvPr/>
        </p:nvPicPr>
        <p:blipFill>
          <a:blip r:embed="rId2" cstate="print"/>
          <a:srcRect l="4539" t="5814"/>
          <a:stretch>
            <a:fillRect/>
          </a:stretch>
        </p:blipFill>
        <p:spPr bwMode="auto">
          <a:xfrm>
            <a:off x="1475655" y="2126519"/>
            <a:ext cx="7572397" cy="479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0034" y="2071678"/>
            <a:ext cx="7715304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solidFill>
                  <a:schemeClr val="accent1">
                    <a:lumMod val="75000"/>
                  </a:schemeClr>
                </a:solidFill>
              </a:rPr>
              <a:t>ФГОС – 2022: СРАВНИТЕЛЬНЫЙ АНАЛИЗ С ДЕЙСТВУЮЩИМ СТАНДАРТОМ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4429132"/>
            <a:ext cx="48965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Позднякова Наталья Анатольевна, </a:t>
            </a:r>
          </a:p>
          <a:p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к.п.н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., ректор МАОУ ДПО ИПК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42910" y="4365104"/>
            <a:ext cx="4429156" cy="158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Мои документы\Рабочий стол\ИПК\сайт\ИПК лого\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857232"/>
            <a:ext cx="2334084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29301" r="15411" b="14156"/>
          <a:stretch/>
        </p:blipFill>
        <p:spPr bwMode="auto">
          <a:xfrm>
            <a:off x="1" y="1340768"/>
            <a:ext cx="914400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188640"/>
            <a:ext cx="512440" cy="4350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220" y="82112"/>
            <a:ext cx="7763544" cy="824325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Вариативность форм деятельности в реализации образовательной программы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1081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285" y="2789126"/>
            <a:ext cx="7751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В новых стандартах произошли изменения в части снижения/ увеличения общего объема аудиторной работы обучающихся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07868" y="2838722"/>
            <a:ext cx="571500" cy="5307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!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715670"/>
              </p:ext>
            </p:extLst>
          </p:nvPr>
        </p:nvGraphicFramePr>
        <p:xfrm>
          <a:off x="285221" y="3717032"/>
          <a:ext cx="8572501" cy="23812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92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9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28751"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/>
                        <a:t>Границы аудиторной нагрузки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/>
                        <a:t>ФГОС </a:t>
                      </a:r>
                      <a:r>
                        <a:rPr lang="ru-RU" sz="2000" dirty="0" smtClean="0"/>
                        <a:t>НОО</a:t>
                      </a:r>
                    </a:p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 smtClean="0">
                          <a:latin typeface="Calibri"/>
                          <a:cs typeface="Times New Roman"/>
                        </a:rPr>
                        <a:t>2009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/>
                        <a:t>ФГОС НОО </a:t>
                      </a:r>
                      <a:r>
                        <a:rPr lang="ru-RU" sz="2000" dirty="0" smtClean="0"/>
                        <a:t>2021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/>
                        <a:t>ФГОС </a:t>
                      </a:r>
                      <a:r>
                        <a:rPr lang="ru-RU" sz="2000" dirty="0" smtClean="0"/>
                        <a:t>ООО</a:t>
                      </a:r>
                    </a:p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 smtClean="0">
                          <a:latin typeface="Calibri"/>
                          <a:cs typeface="Times New Roman"/>
                        </a:rPr>
                        <a:t>2009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 smtClean="0"/>
                        <a:t>ФГОС</a:t>
                      </a:r>
                    </a:p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 smtClean="0"/>
                        <a:t> </a:t>
                      </a:r>
                      <a:r>
                        <a:rPr lang="ru-RU" sz="2000" dirty="0"/>
                        <a:t>ООО </a:t>
                      </a:r>
                      <a:endParaRPr lang="ru-RU" sz="2000" dirty="0" smtClean="0"/>
                    </a:p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 smtClean="0"/>
                        <a:t>2021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1"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/>
                        <a:t>Минимум 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/>
                        <a:t>2904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2954 (+50)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/>
                        <a:t>5267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5058 (-209)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1"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/>
                        <a:t>Максимум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dirty="0"/>
                        <a:t>3345</a:t>
                      </a:r>
                      <a:endParaRPr lang="ru-RU" sz="20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3190 (-155)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ru-RU" sz="2000"/>
                        <a:t>6020</a:t>
                      </a:r>
                      <a:endParaRPr lang="ru-RU" sz="2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  <a:tabLst>
                          <a:tab pos="540385" algn="l"/>
                        </a:tabLs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5549 (-471)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294" name="Прямоугольник 4"/>
          <p:cNvSpPr>
            <a:spLocks noChangeArrowheads="1"/>
          </p:cNvSpPr>
          <p:nvPr/>
        </p:nvSpPr>
        <p:spPr bwMode="auto">
          <a:xfrm>
            <a:off x="307868" y="836712"/>
            <a:ext cx="845615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39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ts val="1800"/>
              </a:lnSpc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Учебный план обеспечивает реализацию требований ФГОС, определяет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учебную нагрузку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требованиями к организации образовательной деятельности к учебной нагрузке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 5-дневной (или 6-дневной) учебной недел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е, предусмотренными Гигиеническими нормативами и Санитарно-эпидемиологическими требованиями, перечень учебных предметов, учебных курсов, учебных модулей.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5033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АУДИТОРНОЙ РАБОТЫ ОБУЧАЮЩИХСЯ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7545" cy="101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71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32699" r="20013" b="12593"/>
          <a:stretch/>
        </p:blipFill>
        <p:spPr bwMode="auto">
          <a:xfrm>
            <a:off x="99058" y="1268760"/>
            <a:ext cx="899395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188640"/>
            <a:ext cx="512440" cy="43500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45033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основной образовательной программы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0678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3" t="9592" r="16400" b="29759"/>
          <a:stretch/>
        </p:blipFill>
        <p:spPr bwMode="auto">
          <a:xfrm>
            <a:off x="122185" y="1175885"/>
            <a:ext cx="904364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47664" y="116632"/>
            <a:ext cx="6192688" cy="64633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Найти документы можно по ссылке</a:t>
            </a:r>
          </a:p>
          <a:p>
            <a:pPr algn="ctr"/>
            <a:r>
              <a:rPr lang="en-US" b="1" dirty="0" smtClean="0"/>
              <a:t>https</a:t>
            </a:r>
            <a:r>
              <a:rPr lang="en-US" b="1" dirty="0"/>
              <a:t>://edsoo.ru/Normativnie_dokumenti.htm</a:t>
            </a:r>
            <a:endParaRPr lang="ru-RU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6164" y="4005064"/>
            <a:ext cx="571500" cy="5307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7138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37001" r="22744" b="17211"/>
          <a:stretch/>
        </p:blipFill>
        <p:spPr bwMode="auto">
          <a:xfrm>
            <a:off x="251432" y="1628800"/>
            <a:ext cx="864106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188640"/>
            <a:ext cx="512440" cy="43500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45033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Сроки реализации образовательной программы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13407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5 лет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6553" y="13407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4 года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83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15378" r="16444" b="12538"/>
          <a:stretch/>
        </p:blipFill>
        <p:spPr bwMode="auto">
          <a:xfrm>
            <a:off x="31590" y="908720"/>
            <a:ext cx="9064116" cy="54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188640"/>
            <a:ext cx="512440" cy="43500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45033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основной образовательной программы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5156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t="18643" r="16243" b="12003"/>
          <a:stretch/>
        </p:blipFill>
        <p:spPr bwMode="auto">
          <a:xfrm>
            <a:off x="61301" y="908720"/>
            <a:ext cx="9047203" cy="54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0040" y="202847"/>
            <a:ext cx="656456" cy="5572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45033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основной образовательной программы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8929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17987" r="15741" b="11041"/>
          <a:stretch/>
        </p:blipFill>
        <p:spPr bwMode="auto">
          <a:xfrm>
            <a:off x="34508" y="476672"/>
            <a:ext cx="905806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6115" y="227658"/>
            <a:ext cx="656456" cy="5572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5594" y="4462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основной образовательной программы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149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2" t="15704" r="16693" b="19425"/>
          <a:stretch/>
        </p:blipFill>
        <p:spPr bwMode="auto">
          <a:xfrm>
            <a:off x="539552" y="1628800"/>
            <a:ext cx="778192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911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22336" r="14924" b="9498"/>
          <a:stretch/>
        </p:blipFill>
        <p:spPr bwMode="auto">
          <a:xfrm>
            <a:off x="107504" y="1124744"/>
            <a:ext cx="8983447" cy="504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4495" y="260648"/>
            <a:ext cx="656456" cy="5572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64306" y="260648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 план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51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3" t="38278" r="26631" b="21717"/>
          <a:stretch/>
        </p:blipFill>
        <p:spPr bwMode="auto">
          <a:xfrm>
            <a:off x="159956" y="1412776"/>
            <a:ext cx="875771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947" y="203479"/>
            <a:ext cx="760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обновленных ФГОС 2021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4328" y="133842"/>
            <a:ext cx="720080" cy="611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0906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5566" r="15359" b="12455"/>
          <a:stretch/>
        </p:blipFill>
        <p:spPr bwMode="auto">
          <a:xfrm>
            <a:off x="131019" y="1556792"/>
            <a:ext cx="887974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4495" y="260648"/>
            <a:ext cx="656456" cy="5572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64306" y="260648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воспитания в ООП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657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 t="20632" r="14750" b="9168"/>
          <a:stretch/>
        </p:blipFill>
        <p:spPr bwMode="auto">
          <a:xfrm>
            <a:off x="26297" y="1040085"/>
            <a:ext cx="911770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610" y="121437"/>
            <a:ext cx="656456" cy="5572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7261" y="116632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реализации ФГОС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6575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27564" r="15956" b="10697"/>
          <a:stretch/>
        </p:blipFill>
        <p:spPr bwMode="auto">
          <a:xfrm>
            <a:off x="35496" y="1340768"/>
            <a:ext cx="907263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64306" y="260648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Информационно-образовательная среда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610" y="121437"/>
            <a:ext cx="656456" cy="557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3331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0" t="31257" r="14123" b="9922"/>
          <a:stretch/>
        </p:blipFill>
        <p:spPr bwMode="auto">
          <a:xfrm>
            <a:off x="-17096" y="1412776"/>
            <a:ext cx="911565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9460" y="4462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материально-техническим условиям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610" y="121437"/>
            <a:ext cx="656456" cy="557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7790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5610" y="121437"/>
            <a:ext cx="656456" cy="557261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22519" r="13845" b="12206"/>
          <a:stretch/>
        </p:blipFill>
        <p:spPr bwMode="auto">
          <a:xfrm>
            <a:off x="2906" y="1397358"/>
            <a:ext cx="9098770" cy="472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59460" y="4462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учебно-методическим условиям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05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1" t="26058" r="17111" b="10266"/>
          <a:stretch/>
        </p:blipFill>
        <p:spPr bwMode="auto">
          <a:xfrm>
            <a:off x="163497" y="1412776"/>
            <a:ext cx="8560859" cy="474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9460" y="44624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психолого-педагогическим условиям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610" y="121437"/>
            <a:ext cx="656456" cy="557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7567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t="28629" r="16463" b="9731"/>
          <a:stretch/>
        </p:blipFill>
        <p:spPr bwMode="auto">
          <a:xfrm>
            <a:off x="179512" y="1412776"/>
            <a:ext cx="8784976" cy="454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1643" y="301790"/>
            <a:ext cx="656456" cy="5572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85331" y="313847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кадровым условиям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741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23070" r="14304" b="12316"/>
          <a:stretch/>
        </p:blipFill>
        <p:spPr bwMode="auto">
          <a:xfrm>
            <a:off x="35496" y="1770844"/>
            <a:ext cx="8852499" cy="458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85331" y="313847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финансовым условиям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610" y="121437"/>
            <a:ext cx="656456" cy="557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746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24542" r="14926" b="10597"/>
          <a:stretch/>
        </p:blipFill>
        <p:spPr bwMode="auto">
          <a:xfrm>
            <a:off x="-22941" y="1268760"/>
            <a:ext cx="913115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85331" y="313847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610" y="121437"/>
            <a:ext cx="656456" cy="557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208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23010" r="16010" b="11105"/>
          <a:stretch/>
        </p:blipFill>
        <p:spPr bwMode="auto">
          <a:xfrm>
            <a:off x="35495" y="1577662"/>
            <a:ext cx="9121014" cy="494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85331" y="313847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610" y="121437"/>
            <a:ext cx="656456" cy="557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22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5596" r="15455" b="13972"/>
          <a:stretch/>
        </p:blipFill>
        <p:spPr bwMode="auto">
          <a:xfrm>
            <a:off x="179512" y="1002635"/>
            <a:ext cx="8835467" cy="523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4947" y="189643"/>
            <a:ext cx="7609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Целевая группа  ФГОС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4328" y="230218"/>
            <a:ext cx="720080" cy="611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6536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25577" r="15796" b="11826"/>
          <a:stretch/>
        </p:blipFill>
        <p:spPr bwMode="auto">
          <a:xfrm>
            <a:off x="49451" y="1484784"/>
            <a:ext cx="9012615" cy="460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85331" y="313847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результатам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610" y="121437"/>
            <a:ext cx="656456" cy="557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23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71355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ФГОС?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10380" y="869445"/>
            <a:ext cx="8482100" cy="1508105"/>
            <a:chOff x="260995" y="1201159"/>
            <a:chExt cx="8482100" cy="150810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95" y="1340768"/>
              <a:ext cx="3590925" cy="12763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63868" y="1201159"/>
              <a:ext cx="4279227" cy="15081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</a:rPr>
                <a:t>ФГОС</a:t>
              </a:r>
              <a:r>
                <a:rPr lang="ru-RU" sz="2000" dirty="0" smtClean="0"/>
                <a:t> </a:t>
              </a:r>
            </a:p>
            <a:p>
              <a:pPr algn="ctr"/>
              <a:r>
                <a:rPr lang="ru-RU" dirty="0" smtClean="0"/>
                <a:t>это федеральные государственные стандарты, представляющие собой совокупность требований к  программе образования</a:t>
              </a:r>
              <a:endParaRPr lang="ru-RU" dirty="0"/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4127110" y="1528189"/>
              <a:ext cx="242730" cy="81811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4328" y="133842"/>
            <a:ext cx="720080" cy="61127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613253" y="2862227"/>
            <a:ext cx="4279227" cy="31700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ОСНОВНАЯ ЗАДАЧА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единство образовательного пространства РФ, в том числе единство учебной и воспитательной деятельности , реализуемой совместно с семьей и иными институтами воспитания, с целью реализации равных возможностей получения качественного основного общего образования</a:t>
            </a:r>
            <a:r>
              <a:rPr lang="ru-RU" dirty="0"/>
              <a:t> (ст.1)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6472588" y="2210777"/>
            <a:ext cx="242730" cy="81811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03825" y="2569165"/>
            <a:ext cx="388264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Какие бывают ФГОС?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ФГОС начального общего образования </a:t>
            </a:r>
            <a:r>
              <a:rPr lang="ru-RU" sz="2000" dirty="0"/>
              <a:t>(</a:t>
            </a:r>
            <a:r>
              <a:rPr lang="ru-RU" sz="2000" dirty="0" smtClean="0"/>
              <a:t>1-4 классы),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ФГОС основного общего образования (5-9 классы),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ФГОС среднего образования (10-11 классы),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/>
              <a:t>ФГОС образования обучающихся с ограниченными возможностями здоровья (ОВЗ). </a:t>
            </a:r>
            <a:endParaRPr lang="ru-RU" sz="2000" dirty="0"/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4276496" y="4057494"/>
            <a:ext cx="242730" cy="81811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97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11"/>
          <p:cNvGrpSpPr>
            <a:grpSpLocks/>
          </p:cNvGrpSpPr>
          <p:nvPr/>
        </p:nvGrpSpPr>
        <p:grpSpPr bwMode="auto">
          <a:xfrm>
            <a:off x="357189" y="1047752"/>
            <a:ext cx="8358187" cy="2381249"/>
            <a:chOff x="357158" y="785800"/>
            <a:chExt cx="8358246" cy="1785950"/>
          </a:xfrm>
        </p:grpSpPr>
        <p:sp>
          <p:nvSpPr>
            <p:cNvPr id="3079" name="Прямоугольник 3"/>
            <p:cNvSpPr>
              <a:spLocks noChangeArrowheads="1"/>
            </p:cNvSpPr>
            <p:nvPr/>
          </p:nvSpPr>
          <p:spPr bwMode="auto">
            <a:xfrm>
              <a:off x="500034" y="857238"/>
              <a:ext cx="6572296" cy="122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>
                  <a:latin typeface="Calibri" pitchFamily="34" charset="0"/>
                </a:rPr>
                <a:t>Приказ Министерства просвещения РФ </a:t>
              </a:r>
            </a:p>
            <a:p>
              <a:pPr eaLnBrk="1" hangingPunct="1"/>
              <a:r>
                <a:rPr lang="ru-RU" altLang="ru-RU" sz="2000" b="1">
                  <a:latin typeface="Calibri" pitchFamily="34" charset="0"/>
                </a:rPr>
                <a:t>от 31 мая 2021 г. № 286</a:t>
              </a:r>
            </a:p>
            <a:p>
              <a:pPr eaLnBrk="1" hangingPunct="1"/>
              <a:r>
                <a:rPr lang="ru-RU" altLang="ru-RU" sz="2000" b="1">
                  <a:latin typeface="Calibri" pitchFamily="34" charset="0"/>
                </a:rPr>
                <a:t> «Об утверждении федерального государственного образовательного стандарта начального общего образования»</a:t>
              </a:r>
            </a:p>
          </p:txBody>
        </p:sp>
        <p:pic>
          <p:nvPicPr>
            <p:cNvPr id="3080" name="Picture 2" descr="http://qrcoder.ru/code/?https%3A%2F%2Fwww.garant.ru%2Fproducts%2Fipo%2Fprime%2Fdoc%2F400807193%2F&amp;4&amp;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54" y="857238"/>
              <a:ext cx="1902176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357158" y="785800"/>
              <a:ext cx="8358246" cy="1785950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075" name="Группа 12"/>
          <p:cNvGrpSpPr>
            <a:grpSpLocks/>
          </p:cNvGrpSpPr>
          <p:nvPr/>
        </p:nvGrpSpPr>
        <p:grpSpPr bwMode="auto">
          <a:xfrm>
            <a:off x="357189" y="3619500"/>
            <a:ext cx="8358187" cy="2381251"/>
            <a:chOff x="357158" y="2714626"/>
            <a:chExt cx="8358246" cy="1785950"/>
          </a:xfrm>
        </p:grpSpPr>
        <p:sp>
          <p:nvSpPr>
            <p:cNvPr id="3076" name="Прямоугольник 7"/>
            <p:cNvSpPr>
              <a:spLocks noChangeArrowheads="1"/>
            </p:cNvSpPr>
            <p:nvPr/>
          </p:nvSpPr>
          <p:spPr bwMode="auto">
            <a:xfrm>
              <a:off x="500034" y="2786064"/>
              <a:ext cx="6572296" cy="122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>
                  <a:latin typeface="Calibri" pitchFamily="34" charset="0"/>
                </a:rPr>
                <a:t>Приказ Министерства просвещения РФ </a:t>
              </a:r>
            </a:p>
            <a:p>
              <a:pPr eaLnBrk="1" hangingPunct="1"/>
              <a:r>
                <a:rPr lang="ru-RU" altLang="ru-RU" sz="2000" b="1">
                  <a:latin typeface="Calibri" pitchFamily="34" charset="0"/>
                </a:rPr>
                <a:t>от 31 мая 2021 г. № 287 </a:t>
              </a:r>
            </a:p>
            <a:p>
              <a:pPr eaLnBrk="1" hangingPunct="1"/>
              <a:r>
                <a:rPr lang="ru-RU" altLang="ru-RU" sz="2000" b="1">
                  <a:latin typeface="Calibri" pitchFamily="34" charset="0"/>
                </a:rPr>
                <a:t>«Об утверждении федерального государственного образовательного стандарта основного общего образования»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57158" y="2714626"/>
              <a:ext cx="8358246" cy="1785950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3078" name="Picture 4" descr="http://qrcoder.ru/code/?https%3A%2F%2Fwww.garant.ru%2Fproducts%2Fipo%2Fprime%2Fdoc%2F401333920%2F&amp;4&amp;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63" y="2786064"/>
              <a:ext cx="1830168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83568" y="160338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Нормативная база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4328" y="133842"/>
            <a:ext cx="720080" cy="611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530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Группа 23"/>
          <p:cNvGrpSpPr>
            <a:grpSpLocks/>
          </p:cNvGrpSpPr>
          <p:nvPr/>
        </p:nvGrpSpPr>
        <p:grpSpPr bwMode="auto">
          <a:xfrm>
            <a:off x="179512" y="376767"/>
            <a:ext cx="8568952" cy="6195484"/>
            <a:chOff x="1000100" y="285734"/>
            <a:chExt cx="6959610" cy="4645933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/>
            <a:srcRect l="43945" t="16113" r="22070" b="23828"/>
            <a:stretch>
              <a:fillRect/>
            </a:stretch>
          </p:blipFill>
          <p:spPr bwMode="auto">
            <a:xfrm>
              <a:off x="1000100" y="285734"/>
              <a:ext cx="3286130" cy="4645933"/>
            </a:xfrm>
            <a:prstGeom prst="rect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/>
            <a:srcRect l="44140" t="35351" r="21875" b="3857"/>
            <a:stretch>
              <a:fillRect/>
            </a:stretch>
          </p:blipFill>
          <p:spPr bwMode="auto">
            <a:xfrm>
              <a:off x="4714855" y="285734"/>
              <a:ext cx="3244855" cy="4642758"/>
            </a:xfrm>
            <a:prstGeom prst="rect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1285850" y="3785660"/>
              <a:ext cx="2928942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1285850" y="3928514"/>
              <a:ext cx="428626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1285850" y="4071368"/>
              <a:ext cx="2928942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285850" y="4214222"/>
              <a:ext cx="2928942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285850" y="4357076"/>
              <a:ext cx="2571754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285850" y="4499930"/>
              <a:ext cx="2928942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4929169" y="642870"/>
              <a:ext cx="2428878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929169" y="2142837"/>
              <a:ext cx="1357314" cy="15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395537" cy="85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71131"/>
            <a:ext cx="720080" cy="611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2682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16383" r="5233" b="20003"/>
          <a:stretch/>
        </p:blipFill>
        <p:spPr bwMode="auto">
          <a:xfrm>
            <a:off x="-19391" y="1916832"/>
            <a:ext cx="911472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71131"/>
            <a:ext cx="720080" cy="6112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23555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Доработка ФГОС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05273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ТРЕБОВАНИЕ К РЕЗУЛЬТАТАМ РЕАЛИЗАЦИИ ООП</a:t>
            </a:r>
          </a:p>
          <a:p>
            <a:pPr algn="ctr"/>
            <a:r>
              <a:rPr lang="ru-RU" b="1" dirty="0" smtClean="0"/>
              <a:t> В ПРИЛОЖЕНИЯХ К ФГОС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3758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2792" y="188640"/>
            <a:ext cx="720080" cy="6112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5594" y="116632"/>
            <a:ext cx="7569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поколения стандартов.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тличия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748" y="1018038"/>
            <a:ext cx="2016224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2004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2808312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Цель - предметный результат.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Три компонента: федеральный, региональный, местный.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Набор информации для изучения.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Подробное описание содержания образования: темы, дидактические единицы.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07951" y="1017526"/>
            <a:ext cx="201622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2009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0224" y="1628800"/>
            <a:ext cx="2943944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Акцент на развитие УУД, т.е. на самостоятельный поиск информации.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Только федеральный компонент.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Проектная, </a:t>
            </a:r>
            <a:r>
              <a:rPr lang="ru-RU" dirty="0" err="1" smtClean="0"/>
              <a:t>внеуроч-ная</a:t>
            </a:r>
            <a:r>
              <a:rPr lang="ru-RU" dirty="0" smtClean="0"/>
              <a:t> деятельность.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Усиление воспитательной функции.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Акцент на развитие личности ребенка.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Ориентация на результат.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err="1" smtClean="0"/>
              <a:t>Отсутвие</a:t>
            </a:r>
            <a:r>
              <a:rPr lang="ru-RU" dirty="0" smtClean="0"/>
              <a:t> четких требований к результату.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60604" y="1017526"/>
            <a:ext cx="201622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2021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7238" y="1627944"/>
            <a:ext cx="2808312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Четкие требования к предметным результатам по каждой учебной дисциплине.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Усовершенствование всей образовательной системы.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4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55595" cy="120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2792" y="1844824"/>
            <a:ext cx="720080" cy="611271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27774" r="7041" b="9058"/>
          <a:stretch/>
        </p:blipFill>
        <p:spPr bwMode="auto">
          <a:xfrm>
            <a:off x="121106" y="1514268"/>
            <a:ext cx="900944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5594" y="1896"/>
            <a:ext cx="8588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Сохранение возможностей индивидуального  и дифференцированного обучения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7035" y="4725144"/>
            <a:ext cx="4832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образовательной деятельности по программе основного общего образования, в том числе адаптированной, может быть основана на делении обучающихся на группы и различное построение учебного процесса в выделенных группах с учетом их успеваемости, образовательных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потребностей….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общественных и профессиональных целей, в том числе обеспечивающей углубленное изучение отдельных предметных областей, учебных предметов (профильное обучение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(П.1. , ст. 20.)</a:t>
            </a:r>
          </a:p>
        </p:txBody>
      </p:sp>
      <p:pic>
        <p:nvPicPr>
          <p:cNvPr id="9" name="Picture 2" descr="C:\Мои документы\Рабочий стол\ИПК\сайт\ИПК лого\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453650"/>
            <a:ext cx="512440" cy="435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2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503</Words>
  <Application>Microsoft Office PowerPoint</Application>
  <PresentationFormat>Экран (4:3)</PresentationFormat>
  <Paragraphs>92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Вариативность форм деятельности в реализации образовательной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Рабочий</dc:creator>
  <cp:lastModifiedBy>Cab18-3</cp:lastModifiedBy>
  <cp:revision>51</cp:revision>
  <cp:lastPrinted>2022-03-15T06:15:15Z</cp:lastPrinted>
  <dcterms:created xsi:type="dcterms:W3CDTF">2022-02-15T17:41:54Z</dcterms:created>
  <dcterms:modified xsi:type="dcterms:W3CDTF">2022-06-07T06:37:52Z</dcterms:modified>
</cp:coreProperties>
</file>