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5" r:id="rId4"/>
    <p:sldId id="279" r:id="rId5"/>
    <p:sldId id="281" r:id="rId6"/>
    <p:sldId id="284" r:id="rId7"/>
    <p:sldId id="292" r:id="rId8"/>
    <p:sldId id="293" r:id="rId9"/>
    <p:sldId id="291" r:id="rId10"/>
    <p:sldId id="294" r:id="rId11"/>
    <p:sldId id="295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2000" b="1" i="0" dirty="0"/>
            <a:t>к качеству обучения</a:t>
          </a:r>
          <a:endParaRPr lang="ru-RU" sz="2000" dirty="0"/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2000" b="1" i="0" dirty="0"/>
            <a:t>к результатам обучения</a:t>
          </a:r>
          <a:endParaRPr lang="ru-RU" sz="2000" dirty="0"/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2000" b="1" i="0" dirty="0"/>
            <a:t>к содержанию учебных предметов</a:t>
          </a:r>
          <a:endParaRPr lang="ru-RU" sz="2000" dirty="0"/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2000" b="1" i="0" dirty="0"/>
            <a:t>к методам обучения</a:t>
          </a:r>
          <a:endParaRPr lang="ru-RU" sz="2000" dirty="0"/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2000" b="1" i="0" dirty="0"/>
            <a:t>к формам обучения</a:t>
          </a:r>
          <a:endParaRPr lang="ru-RU" sz="2000" dirty="0"/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Y="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</dgm:pt>
    <dgm:pt modelId="{831DA491-8486-4037-BA90-86C8EEDFC126}" type="pres">
      <dgm:prSet presAssocID="{EC4757C0-B389-4612-924B-F86F6B2B06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</dgm:pt>
    <dgm:pt modelId="{49BBF30F-F0E0-44A7-B933-394E722F6118}" type="pres">
      <dgm:prSet presAssocID="{77D3473A-AF76-4139-8483-2849BD9C9746}" presName="node" presStyleLbl="node1" presStyleIdx="2" presStyleCnt="5" custScaleX="118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</dgm:pt>
    <dgm:pt modelId="{BA015A81-8461-4CEB-B828-D34C307CF21A}" type="pres">
      <dgm:prSet presAssocID="{EC2DD89B-06BA-4D9B-9779-AA660B0B87F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842DF7-775F-4235-BBE8-4C7608109910}" type="presOf" srcId="{EC4757C0-B389-4612-924B-F86F6B2B0653}" destId="{831DA491-8486-4037-BA90-86C8EEDFC126}" srcOrd="0" destOrd="0" presId="urn:microsoft.com/office/officeart/2005/8/layout/hList6"/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70F9799C-71B8-4CFA-8175-D854D7BF6BC3}" type="presOf" srcId="{0F4983E1-DA61-42D6-A11B-A7818F5AB973}" destId="{A98DF2C6-055C-418E-BC17-A50226574B5C}" srcOrd="0" destOrd="0" presId="urn:microsoft.com/office/officeart/2005/8/layout/hList6"/>
    <dgm:cxn modelId="{33DF75EF-29CB-422F-9E7C-2AAACD2AE3D7}" type="presOf" srcId="{77D3473A-AF76-4139-8483-2849BD9C9746}" destId="{49BBF30F-F0E0-44A7-B933-394E722F6118}" srcOrd="0" destOrd="0" presId="urn:microsoft.com/office/officeart/2005/8/layout/hList6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6FDF8955-478A-4B41-843F-793EA88F8DD8}" type="presOf" srcId="{4C14FDD3-9127-40EC-BF8C-C001E61E89E7}" destId="{681C03BE-1518-4209-A238-B9DC4BC30BD6}" srcOrd="0" destOrd="0" presId="urn:microsoft.com/office/officeart/2005/8/layout/hList6"/>
    <dgm:cxn modelId="{5E14C111-C51F-4220-AC48-69FDD352ECFF}" type="presOf" srcId="{05B4E8A4-A209-4D42-9941-8D228802FFFC}" destId="{FCC60902-8FB0-4BEB-B729-16C5C7A4F1F5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A58012C4-4E2E-4D31-A1EF-F41E6235C867}" type="presOf" srcId="{EC2DD89B-06BA-4D9B-9779-AA660B0B87F9}" destId="{BA015A81-8461-4CEB-B828-D34C307CF21A}" srcOrd="0" destOrd="0" presId="urn:microsoft.com/office/officeart/2005/8/layout/hList6"/>
    <dgm:cxn modelId="{6E3452B2-D6FA-4FBF-BC85-2F06FB38B927}" type="presParOf" srcId="{FCC60902-8FB0-4BEB-B729-16C5C7A4F1F5}" destId="{A98DF2C6-055C-418E-BC17-A50226574B5C}" srcOrd="0" destOrd="0" presId="urn:microsoft.com/office/officeart/2005/8/layout/hList6"/>
    <dgm:cxn modelId="{D468D966-EFA1-41E7-8E73-65B64C4ABA3A}" type="presParOf" srcId="{FCC60902-8FB0-4BEB-B729-16C5C7A4F1F5}" destId="{458C655F-FED9-407B-86A6-6BA192B63B5C}" srcOrd="1" destOrd="0" presId="urn:microsoft.com/office/officeart/2005/8/layout/hList6"/>
    <dgm:cxn modelId="{1BD521A4-6302-43F6-B94B-1F13AACC204D}" type="presParOf" srcId="{FCC60902-8FB0-4BEB-B729-16C5C7A4F1F5}" destId="{831DA491-8486-4037-BA90-86C8EEDFC126}" srcOrd="2" destOrd="0" presId="urn:microsoft.com/office/officeart/2005/8/layout/hList6"/>
    <dgm:cxn modelId="{71BE061E-A1DB-476D-8E4F-3DD5810B8589}" type="presParOf" srcId="{FCC60902-8FB0-4BEB-B729-16C5C7A4F1F5}" destId="{E1358F23-1AFA-4C81-BF23-ED4D110F4186}" srcOrd="3" destOrd="0" presId="urn:microsoft.com/office/officeart/2005/8/layout/hList6"/>
    <dgm:cxn modelId="{97EC3162-B0BE-4144-97FF-9FC6B0B66EE1}" type="presParOf" srcId="{FCC60902-8FB0-4BEB-B729-16C5C7A4F1F5}" destId="{49BBF30F-F0E0-44A7-B933-394E722F6118}" srcOrd="4" destOrd="0" presId="urn:microsoft.com/office/officeart/2005/8/layout/hList6"/>
    <dgm:cxn modelId="{AACC9C47-A9EA-4307-9F57-1A6D5197B2E7}" type="presParOf" srcId="{FCC60902-8FB0-4BEB-B729-16C5C7A4F1F5}" destId="{7BFD228F-595D-487D-A774-4BA687FEFDA7}" srcOrd="5" destOrd="0" presId="urn:microsoft.com/office/officeart/2005/8/layout/hList6"/>
    <dgm:cxn modelId="{91135D54-91E0-4EE0-A6EA-E6422CB09F12}" type="presParOf" srcId="{FCC60902-8FB0-4BEB-B729-16C5C7A4F1F5}" destId="{BA015A81-8461-4CEB-B828-D34C307CF21A}" srcOrd="6" destOrd="0" presId="urn:microsoft.com/office/officeart/2005/8/layout/hList6"/>
    <dgm:cxn modelId="{2ADFFB25-2765-4B8F-8E74-06DF7F8B2A11}" type="presParOf" srcId="{FCC60902-8FB0-4BEB-B729-16C5C7A4F1F5}" destId="{E8936EFA-5170-4B4C-AFF8-D3B2D6762F9A}" srcOrd="7" destOrd="0" presId="urn:microsoft.com/office/officeart/2005/8/layout/hList6"/>
    <dgm:cxn modelId="{1E19CD91-58D6-4867-B065-9A025A77EBB4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2000" b="1" i="0" dirty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2000" b="0" i="0" dirty="0">
              <a:solidFill>
                <a:srgbClr val="C00000"/>
              </a:solidFill>
            </a:rPr>
            <a:t>по всем предметам</a:t>
          </a:r>
          <a:endParaRPr lang="ru-RU" sz="2000" dirty="0">
            <a:solidFill>
              <a:srgbClr val="C00000"/>
            </a:solidFill>
          </a:endParaRPr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2000" b="1" i="0" dirty="0"/>
            <a:t>Функциональной грамотности</a:t>
          </a:r>
          <a:r>
            <a:rPr lang="ru-RU" sz="2000" b="0" i="0" dirty="0"/>
            <a:t>:  способности применять знания и умения в для решения жизненных задач.</a:t>
          </a:r>
          <a:endParaRPr lang="ru-RU" sz="2000" dirty="0"/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2000" b="1" i="0" dirty="0"/>
            <a:t>Цифровой грамотности</a:t>
          </a:r>
          <a:r>
            <a:rPr lang="ru-RU" sz="2000" b="0" i="0" dirty="0"/>
            <a:t>: владению цифровыми средствами  поиска и обработки, передачи  информации</a:t>
          </a:r>
          <a:endParaRPr lang="ru-RU" sz="2000" dirty="0"/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2000" b="1" i="0" dirty="0"/>
            <a:t>Финансовой грамотности: </a:t>
          </a:r>
          <a:r>
            <a:rPr lang="ru-RU" sz="2000" b="0" i="0" dirty="0"/>
            <a:t> совокупности знаний, навыков и установок в сфере финансового поведения человека.</a:t>
          </a:r>
          <a:endParaRPr lang="ru-RU" sz="2000" dirty="0"/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endParaRPr lang="ru-RU" sz="2000" b="1" i="0" dirty="0"/>
        </a:p>
        <a:p>
          <a:pPr rtl="0"/>
          <a:r>
            <a:rPr lang="ru-RU" sz="2000" b="1" i="0" dirty="0"/>
            <a:t>Коммуникативных умений</a:t>
          </a:r>
          <a:r>
            <a:rPr lang="ru-RU" sz="2000" b="0" i="0" dirty="0"/>
            <a:t>: умений работать в команде, договариваться, общаться</a:t>
          </a:r>
        </a:p>
        <a:p>
          <a:pPr rtl="0"/>
          <a:r>
            <a:rPr lang="ru-RU" sz="2000" b="1" i="0" dirty="0" err="1"/>
            <a:t>Креативности</a:t>
          </a:r>
          <a:r>
            <a:rPr lang="ru-RU" sz="2000" b="0" i="0" dirty="0"/>
            <a:t>: умениям придумывать, изобретать, создавать новое и </a:t>
          </a:r>
          <a:endParaRPr lang="ru-RU" sz="2000" dirty="0"/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019B8CF3-F039-443E-A16A-8ABC255D87EF}">
      <dgm:prSet custT="1"/>
      <dgm:spPr/>
      <dgm:t>
        <a:bodyPr/>
        <a:lstStyle/>
        <a:p>
          <a:pPr rtl="0"/>
          <a:r>
            <a:rPr lang="ru-RU" sz="2000" b="0" i="0" dirty="0"/>
            <a:t> и другим </a:t>
          </a:r>
          <a:r>
            <a:rPr lang="ru-RU" sz="2000" b="0" i="0" dirty="0">
              <a:solidFill>
                <a:srgbClr val="C00000"/>
              </a:solidFill>
            </a:rPr>
            <a:t>видам грамотностей и умений, необходимых каждому человеку в</a:t>
          </a:r>
          <a:r>
            <a:rPr lang="en-US" sz="2000" b="0" i="0" dirty="0">
              <a:solidFill>
                <a:srgbClr val="C00000"/>
              </a:solidFill>
            </a:rPr>
            <a:t> XXI </a:t>
          </a:r>
          <a:r>
            <a:rPr lang="ru-RU" sz="2000" b="0" i="0" dirty="0">
              <a:solidFill>
                <a:srgbClr val="C00000"/>
              </a:solidFill>
            </a:rPr>
            <a:t>веке</a:t>
          </a:r>
          <a:endParaRPr lang="ru-RU" sz="2000" dirty="0">
            <a:solidFill>
              <a:srgbClr val="C00000"/>
            </a:solidFill>
          </a:endParaRPr>
        </a:p>
      </dgm:t>
    </dgm:pt>
    <dgm:pt modelId="{BEF48BF9-3A01-4B8A-85E7-38B6972EB545}" type="parTrans" cxnId="{39C33C1D-CAEB-4417-A971-936DB1D04880}">
      <dgm:prSet/>
      <dgm:spPr/>
      <dgm:t>
        <a:bodyPr/>
        <a:lstStyle/>
        <a:p>
          <a:endParaRPr lang="ru-RU"/>
        </a:p>
      </dgm:t>
    </dgm:pt>
    <dgm:pt modelId="{B1A306DA-CF8E-46DF-8990-A0075312270B}" type="sibTrans" cxnId="{39C33C1D-CAEB-4417-A971-936DB1D04880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</dgm:pt>
    <dgm:pt modelId="{8E2A3BA8-B216-4C27-B29E-1D5CB29CBE2B}" type="pres">
      <dgm:prSet presAssocID="{3ABA1373-CAC4-40A2-A759-BE02FC6FBDE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</dgm:pt>
    <dgm:pt modelId="{74408715-223B-4AF0-992E-137514105BCC}" type="pres">
      <dgm:prSet presAssocID="{F9D0F4F1-6878-41AB-928D-542C03CF191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</dgm:pt>
    <dgm:pt modelId="{B695AC69-0760-4DCA-BDF3-8EE5956861D0}" type="pres">
      <dgm:prSet presAssocID="{828745FB-F181-46E3-8031-F1DEE72D239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</dgm:pt>
    <dgm:pt modelId="{D97EA0F5-CB07-448B-993A-F8BD305A715D}" type="pres">
      <dgm:prSet presAssocID="{62585F5E-06B1-4CCF-968F-AA74CC2084D7}" presName="parentText" presStyleLbl="node1" presStyleIdx="4" presStyleCnt="6" custLinFactY="-984" custLinFactNeighborX="-2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38FBB-0A30-4FD6-86D1-617154E9CE9B}" type="pres">
      <dgm:prSet presAssocID="{227E0322-2B2C-49A2-8462-A6C40E3020DA}" presName="spacer" presStyleCnt="0"/>
      <dgm:spPr/>
    </dgm:pt>
    <dgm:pt modelId="{7215C72D-6FA4-4BE0-B706-546FBBAD6FED}" type="pres">
      <dgm:prSet presAssocID="{019B8CF3-F039-443E-A16A-8ABC255D87EF}" presName="parentText" presStyleLbl="node1" presStyleIdx="5" presStyleCnt="6" custScaleY="102506" custLinFactY="41938" custLinFactNeighborX="35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69770E-0D8A-4F25-9901-64B01C296FEA}" type="presOf" srcId="{F9D0F4F1-6878-41AB-928D-542C03CF1917}" destId="{74408715-223B-4AF0-992E-137514105BCC}" srcOrd="0" destOrd="0" presId="urn:microsoft.com/office/officeart/2005/8/layout/vList2"/>
    <dgm:cxn modelId="{F5D5DE09-9EB4-47AD-AF64-607B4AD87401}" type="presOf" srcId="{828745FB-F181-46E3-8031-F1DEE72D2398}" destId="{B695AC69-0760-4DCA-BDF3-8EE5956861D0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2BBADA00-8F06-4107-8C53-DF67B8C418C3}" type="presOf" srcId="{019B8CF3-F039-443E-A16A-8ABC255D87EF}" destId="{7215C72D-6FA4-4BE0-B706-546FBBAD6FED}" srcOrd="0" destOrd="0" presId="urn:microsoft.com/office/officeart/2005/8/layout/vList2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39C33C1D-CAEB-4417-A971-936DB1D04880}" srcId="{7D8A76AF-097F-47FD-9AF0-5E9FE5F7A064}" destId="{019B8CF3-F039-443E-A16A-8ABC255D87EF}" srcOrd="5" destOrd="0" parTransId="{BEF48BF9-3A01-4B8A-85E7-38B6972EB545}" sibTransId="{B1A306DA-CF8E-46DF-8990-A0075312270B}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8478E26E-8A58-4BF2-9F2F-947B4121E2FC}" type="presOf" srcId="{DCE2AC8D-85CF-4BF5-96F4-040728D2957E}" destId="{D2A5A53D-01C3-4196-9AC7-DEE41267D4E0}" srcOrd="0" destOrd="0" presId="urn:microsoft.com/office/officeart/2005/8/layout/vList2"/>
    <dgm:cxn modelId="{27183BC6-9997-4C3E-8609-6B2859EB1B36}" type="presOf" srcId="{3ABA1373-CAC4-40A2-A759-BE02FC6FBDE7}" destId="{8E2A3BA8-B216-4C27-B29E-1D5CB29CBE2B}" srcOrd="0" destOrd="0" presId="urn:microsoft.com/office/officeart/2005/8/layout/vList2"/>
    <dgm:cxn modelId="{7A9230B7-1E55-48D1-9370-74CCCB9B1932}" type="presOf" srcId="{7D8A76AF-097F-47FD-9AF0-5E9FE5F7A064}" destId="{D707626E-7AA7-45CD-BDD8-8C35B3F05A91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B9EAE48A-CFE5-4BCD-AF00-FFE7E7BB24EF}" type="presOf" srcId="{62585F5E-06B1-4CCF-968F-AA74CC2084D7}" destId="{D97EA0F5-CB07-448B-993A-F8BD305A715D}" srcOrd="0" destOrd="0" presId="urn:microsoft.com/office/officeart/2005/8/layout/vList2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26389B68-CC16-44BE-B2C3-AAF1AC644849}" type="presParOf" srcId="{D707626E-7AA7-45CD-BDD8-8C35B3F05A91}" destId="{D2A5A53D-01C3-4196-9AC7-DEE41267D4E0}" srcOrd="0" destOrd="0" presId="urn:microsoft.com/office/officeart/2005/8/layout/vList2"/>
    <dgm:cxn modelId="{116A20D2-C1C1-4943-8AA1-B4F420A7EB50}" type="presParOf" srcId="{D707626E-7AA7-45CD-BDD8-8C35B3F05A91}" destId="{04770EBF-8EC4-4549-812D-0399D7B15D87}" srcOrd="1" destOrd="0" presId="urn:microsoft.com/office/officeart/2005/8/layout/vList2"/>
    <dgm:cxn modelId="{B033EE75-E75E-4A9D-8902-C20057AC1EED}" type="presParOf" srcId="{D707626E-7AA7-45CD-BDD8-8C35B3F05A91}" destId="{8E2A3BA8-B216-4C27-B29E-1D5CB29CBE2B}" srcOrd="2" destOrd="0" presId="urn:microsoft.com/office/officeart/2005/8/layout/vList2"/>
    <dgm:cxn modelId="{3EBBEB26-665D-4C50-9BF0-E1DF7EC7E24E}" type="presParOf" srcId="{D707626E-7AA7-45CD-BDD8-8C35B3F05A91}" destId="{8D8DF269-4E25-4CA1-AC81-F14724B3DD55}" srcOrd="3" destOrd="0" presId="urn:microsoft.com/office/officeart/2005/8/layout/vList2"/>
    <dgm:cxn modelId="{EAFB1B38-ED51-4DFE-9515-18C2E20A8FD9}" type="presParOf" srcId="{D707626E-7AA7-45CD-BDD8-8C35B3F05A91}" destId="{74408715-223B-4AF0-992E-137514105BCC}" srcOrd="4" destOrd="0" presId="urn:microsoft.com/office/officeart/2005/8/layout/vList2"/>
    <dgm:cxn modelId="{037EAA4D-EB07-406E-8821-F3FCA76848E4}" type="presParOf" srcId="{D707626E-7AA7-45CD-BDD8-8C35B3F05A91}" destId="{5EE35D10-1427-439C-8BC3-134FAC71390F}" srcOrd="5" destOrd="0" presId="urn:microsoft.com/office/officeart/2005/8/layout/vList2"/>
    <dgm:cxn modelId="{CACB4D85-B7A5-413E-8363-6577AFBB1349}" type="presParOf" srcId="{D707626E-7AA7-45CD-BDD8-8C35B3F05A91}" destId="{B695AC69-0760-4DCA-BDF3-8EE5956861D0}" srcOrd="6" destOrd="0" presId="urn:microsoft.com/office/officeart/2005/8/layout/vList2"/>
    <dgm:cxn modelId="{CD961803-598A-4D72-8454-9B61BB2F0625}" type="presParOf" srcId="{D707626E-7AA7-45CD-BDD8-8C35B3F05A91}" destId="{2C020E68-6D72-4641-B3CB-B8F031365A26}" srcOrd="7" destOrd="0" presId="urn:microsoft.com/office/officeart/2005/8/layout/vList2"/>
    <dgm:cxn modelId="{0B6C5E7B-1054-45E9-AADB-766989F81B6E}" type="presParOf" srcId="{D707626E-7AA7-45CD-BDD8-8C35B3F05A91}" destId="{D97EA0F5-CB07-448B-993A-F8BD305A715D}" srcOrd="8" destOrd="0" presId="urn:microsoft.com/office/officeart/2005/8/layout/vList2"/>
    <dgm:cxn modelId="{7D2B9DC9-406A-4C03-A1B0-BBE3A376956D}" type="presParOf" srcId="{D707626E-7AA7-45CD-BDD8-8C35B3F05A91}" destId="{22638FBB-0A30-4FD6-86D1-617154E9CE9B}" srcOrd="9" destOrd="0" presId="urn:microsoft.com/office/officeart/2005/8/layout/vList2"/>
    <dgm:cxn modelId="{B15360F7-9C74-4E24-9BD5-C022B07EACF0}" type="presParOf" srcId="{D707626E-7AA7-45CD-BDD8-8C35B3F05A91}" destId="{7215C72D-6FA4-4BE0-B706-546FBBAD6FE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1800" b="1" dirty="0">
              <a:solidFill>
                <a:srgbClr val="002060"/>
              </a:solidFill>
              <a:latin typeface="+mn-lt"/>
            </a:rPr>
            <a:t>по индивидуальному учебному плану</a:t>
          </a:r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на углубленном уровне по учебным предметам Математика, Информатика, Физика, Химия, Биология</a:t>
          </a:r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с</a:t>
          </a:r>
          <a:r>
            <a:rPr lang="ru-RU" sz="1800" b="1" baseline="0" dirty="0">
              <a:latin typeface="+mn-lt"/>
            </a:rPr>
            <a:t> учетом индивидуальных особенностей, способностей и потребностей в образовании </a:t>
          </a:r>
          <a:endParaRPr lang="ru-RU" sz="1800" b="1" dirty="0">
            <a:latin typeface="+mn-lt"/>
          </a:endParaRPr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в форме </a:t>
          </a:r>
          <a:r>
            <a:rPr lang="ru-RU" sz="1800" b="1" dirty="0">
              <a:latin typeface="+mn-lt"/>
              <a:cs typeface="Calibri Light" pitchFamily="34" charset="0"/>
            </a:rPr>
            <a:t>электронного обучения и дистанционных образовательных технологий</a:t>
          </a:r>
          <a:endParaRPr lang="ru-RU" sz="1800" b="1" dirty="0">
            <a:latin typeface="+mn-lt"/>
          </a:endParaRPr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r>
            <a:rPr lang="ru-RU" sz="1800" b="1" dirty="0">
              <a:latin typeface="+mn-lt"/>
            </a:rPr>
            <a:t>в сетевой форме с привлечением ресурсов организаций дополнительного образования, организаций   культуры и спорта, социальных партнеров</a:t>
          </a:r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5" custLinFactY="-517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</dgm:pt>
    <dgm:pt modelId="{8E2A3BA8-B216-4C27-B29E-1D5CB29CBE2B}" type="pres">
      <dgm:prSet presAssocID="{3ABA1373-CAC4-40A2-A759-BE02FC6FBDE7}" presName="parentText" presStyleLbl="node1" presStyleIdx="1" presStyleCnt="5" custScaleY="94606" custLinFactNeighborY="-524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</dgm:pt>
    <dgm:pt modelId="{74408715-223B-4AF0-992E-137514105BCC}" type="pres">
      <dgm:prSet presAssocID="{F9D0F4F1-6878-41AB-928D-542C03CF1917}" presName="parentText" presStyleLbl="node1" presStyleIdx="2" presStyleCnt="5" custLinFactNeighborY="-413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</dgm:pt>
    <dgm:pt modelId="{B695AC69-0760-4DCA-BDF3-8EE5956861D0}" type="pres">
      <dgm:prSet presAssocID="{828745FB-F181-46E3-8031-F1DEE72D2398}" presName="parentText" presStyleLbl="node1" presStyleIdx="3" presStyleCnt="5" custLinFactNeighborX="-10544" custLinFactNeighborY="-165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</dgm:pt>
    <dgm:pt modelId="{D97EA0F5-CB07-448B-993A-F8BD305A715D}" type="pres">
      <dgm:prSet presAssocID="{62585F5E-06B1-4CCF-968F-AA74CC2084D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6D55FE-B06F-4AFE-8689-7A522A21C05F}" type="presOf" srcId="{62585F5E-06B1-4CCF-968F-AA74CC2084D7}" destId="{D97EA0F5-CB07-448B-993A-F8BD305A715D}" srcOrd="0" destOrd="0" presId="urn:microsoft.com/office/officeart/2005/8/layout/vList2"/>
    <dgm:cxn modelId="{E4443011-CD68-4C9C-BF00-C45ABDF870D5}" type="presOf" srcId="{DCE2AC8D-85CF-4BF5-96F4-040728D2957E}" destId="{D2A5A53D-01C3-4196-9AC7-DEE41267D4E0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735AFD28-5C5F-47CA-B6F2-DF9AF16A6AAE}" type="presOf" srcId="{3ABA1373-CAC4-40A2-A759-BE02FC6FBDE7}" destId="{8E2A3BA8-B216-4C27-B29E-1D5CB29CBE2B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BE9E0EAE-0A65-4F48-8DE4-B4094FD389CB}" type="presOf" srcId="{828745FB-F181-46E3-8031-F1DEE72D2398}" destId="{B695AC69-0760-4DCA-BDF3-8EE5956861D0}" srcOrd="0" destOrd="0" presId="urn:microsoft.com/office/officeart/2005/8/layout/vList2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8431FE9C-C324-4EB6-986B-DFBFD07FD596}" type="presOf" srcId="{7D8A76AF-097F-47FD-9AF0-5E9FE5F7A064}" destId="{D707626E-7AA7-45CD-BDD8-8C35B3F05A91}" srcOrd="0" destOrd="0" presId="urn:microsoft.com/office/officeart/2005/8/layout/vList2"/>
    <dgm:cxn modelId="{10867C51-ABED-4578-AB5C-B0C32D563BAF}" type="presOf" srcId="{F9D0F4F1-6878-41AB-928D-542C03CF1917}" destId="{74408715-223B-4AF0-992E-137514105BCC}" srcOrd="0" destOrd="0" presId="urn:microsoft.com/office/officeart/2005/8/layout/vList2"/>
    <dgm:cxn modelId="{4A5E9410-F761-41A5-B1F5-85E66E7A7544}" type="presParOf" srcId="{D707626E-7AA7-45CD-BDD8-8C35B3F05A91}" destId="{D2A5A53D-01C3-4196-9AC7-DEE41267D4E0}" srcOrd="0" destOrd="0" presId="urn:microsoft.com/office/officeart/2005/8/layout/vList2"/>
    <dgm:cxn modelId="{5AA3F0F0-CEF2-48C8-9EE8-4CBC24E6A14E}" type="presParOf" srcId="{D707626E-7AA7-45CD-BDD8-8C35B3F05A91}" destId="{04770EBF-8EC4-4549-812D-0399D7B15D87}" srcOrd="1" destOrd="0" presId="urn:microsoft.com/office/officeart/2005/8/layout/vList2"/>
    <dgm:cxn modelId="{AC42D3AB-6311-4805-ABA3-09ED354BCBC1}" type="presParOf" srcId="{D707626E-7AA7-45CD-BDD8-8C35B3F05A91}" destId="{8E2A3BA8-B216-4C27-B29E-1D5CB29CBE2B}" srcOrd="2" destOrd="0" presId="urn:microsoft.com/office/officeart/2005/8/layout/vList2"/>
    <dgm:cxn modelId="{C8F7BD5E-7845-499A-9469-791E92467C78}" type="presParOf" srcId="{D707626E-7AA7-45CD-BDD8-8C35B3F05A91}" destId="{8D8DF269-4E25-4CA1-AC81-F14724B3DD55}" srcOrd="3" destOrd="0" presId="urn:microsoft.com/office/officeart/2005/8/layout/vList2"/>
    <dgm:cxn modelId="{DB3E92F9-C431-4E83-A85E-938DBDBEB402}" type="presParOf" srcId="{D707626E-7AA7-45CD-BDD8-8C35B3F05A91}" destId="{74408715-223B-4AF0-992E-137514105BCC}" srcOrd="4" destOrd="0" presId="urn:microsoft.com/office/officeart/2005/8/layout/vList2"/>
    <dgm:cxn modelId="{E4160E9C-924F-4EEE-A7C3-07C239DE33B0}" type="presParOf" srcId="{D707626E-7AA7-45CD-BDD8-8C35B3F05A91}" destId="{5EE35D10-1427-439C-8BC3-134FAC71390F}" srcOrd="5" destOrd="0" presId="urn:microsoft.com/office/officeart/2005/8/layout/vList2"/>
    <dgm:cxn modelId="{1FBB7D06-F8F8-4FB0-95E1-51238BA863C1}" type="presParOf" srcId="{D707626E-7AA7-45CD-BDD8-8C35B3F05A91}" destId="{B695AC69-0760-4DCA-BDF3-8EE5956861D0}" srcOrd="6" destOrd="0" presId="urn:microsoft.com/office/officeart/2005/8/layout/vList2"/>
    <dgm:cxn modelId="{5B81E235-B9C3-4BE8-9F2C-DC46A7D66E93}" type="presParOf" srcId="{D707626E-7AA7-45CD-BDD8-8C35B3F05A91}" destId="{2C020E68-6D72-4641-B3CB-B8F031365A26}" srcOrd="7" destOrd="0" presId="urn:microsoft.com/office/officeart/2005/8/layout/vList2"/>
    <dgm:cxn modelId="{0F46F693-CF4C-4641-AD42-A7B131F3CDF3}" type="presParOf" srcId="{D707626E-7AA7-45CD-BDD8-8C35B3F05A91}" destId="{D97EA0F5-CB07-448B-993A-F8BD305A71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1169841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качеству обучения</a:t>
          </a:r>
          <a:endParaRPr lang="ru-RU" sz="2000" kern="1200" dirty="0"/>
        </a:p>
      </dsp:txBody>
      <dsp:txXfrm rot="5400000">
        <a:off x="1011" y="787420"/>
        <a:ext cx="1595394" cy="2362259"/>
      </dsp:txXfrm>
    </dsp:sp>
    <dsp:sp modelId="{831DA491-8486-4037-BA90-86C8EEDFC126}">
      <dsp:nvSpPr>
        <dsp:cNvPr id="0" name=""/>
        <dsp:cNvSpPr/>
      </dsp:nvSpPr>
      <dsp:spPr>
        <a:xfrm rot="16200000">
          <a:off x="545207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результатам обучения</a:t>
          </a:r>
          <a:endParaRPr lang="ru-RU" sz="2000" kern="1200" dirty="0"/>
        </a:p>
      </dsp:txBody>
      <dsp:txXfrm rot="5400000">
        <a:off x="1716059" y="787420"/>
        <a:ext cx="1595394" cy="2362259"/>
      </dsp:txXfrm>
    </dsp:sp>
    <dsp:sp modelId="{49BBF30F-F0E0-44A7-B933-394E722F6118}">
      <dsp:nvSpPr>
        <dsp:cNvPr id="0" name=""/>
        <dsp:cNvSpPr/>
      </dsp:nvSpPr>
      <dsp:spPr>
        <a:xfrm rot="16200000">
          <a:off x="2411300" y="1019808"/>
          <a:ext cx="3937099" cy="189748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содержанию учебных предметов</a:t>
          </a:r>
          <a:endParaRPr lang="ru-RU" sz="2000" kern="1200" dirty="0"/>
        </a:p>
      </dsp:txBody>
      <dsp:txXfrm rot="5400000">
        <a:off x="3431108" y="787420"/>
        <a:ext cx="1897482" cy="2362259"/>
      </dsp:txXfrm>
    </dsp:sp>
    <dsp:sp modelId="{BA015A81-8461-4CEB-B828-D34C307CF21A}">
      <dsp:nvSpPr>
        <dsp:cNvPr id="0" name=""/>
        <dsp:cNvSpPr/>
      </dsp:nvSpPr>
      <dsp:spPr>
        <a:xfrm rot="16200000">
          <a:off x="4277392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методам обучения</a:t>
          </a:r>
          <a:endParaRPr lang="ru-RU" sz="2000" kern="1200" dirty="0"/>
        </a:p>
      </dsp:txBody>
      <dsp:txXfrm rot="5400000">
        <a:off x="5448244" y="787420"/>
        <a:ext cx="1595394" cy="2362259"/>
      </dsp:txXfrm>
    </dsp:sp>
    <dsp:sp modelId="{681C03BE-1518-4209-A238-B9DC4BC30BD6}">
      <dsp:nvSpPr>
        <dsp:cNvPr id="0" name=""/>
        <dsp:cNvSpPr/>
      </dsp:nvSpPr>
      <dsp:spPr>
        <a:xfrm rot="16200000">
          <a:off x="5992441" y="1170852"/>
          <a:ext cx="3937099" cy="159539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 формам обучения</a:t>
          </a:r>
          <a:endParaRPr lang="ru-RU" sz="2000" kern="1200" dirty="0"/>
        </a:p>
      </dsp:txBody>
      <dsp:txXfrm rot="5400000">
        <a:off x="7163293" y="787420"/>
        <a:ext cx="1595394" cy="2362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45998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2000" b="0" i="0" kern="1200" dirty="0">
              <a:solidFill>
                <a:srgbClr val="C00000"/>
              </a:solidFill>
            </a:rPr>
            <a:t>по всем предметам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28620" y="74618"/>
        <a:ext cx="8492400" cy="529036"/>
      </dsp:txXfrm>
    </dsp:sp>
    <dsp:sp modelId="{8E2A3BA8-B216-4C27-B29E-1D5CB29CBE2B}">
      <dsp:nvSpPr>
        <dsp:cNvPr id="0" name=""/>
        <dsp:cNvSpPr/>
      </dsp:nvSpPr>
      <dsp:spPr>
        <a:xfrm>
          <a:off x="0" y="637401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Функциональной грамотности</a:t>
          </a:r>
          <a:r>
            <a:rPr lang="ru-RU" sz="2000" b="0" i="0" kern="1200" dirty="0"/>
            <a:t>:  способности применять знания и умения в для решения жизненных задач.</a:t>
          </a:r>
          <a:endParaRPr lang="ru-RU" sz="2000" kern="1200" dirty="0"/>
        </a:p>
      </dsp:txBody>
      <dsp:txXfrm>
        <a:off x="28620" y="666021"/>
        <a:ext cx="8492400" cy="529036"/>
      </dsp:txXfrm>
    </dsp:sp>
    <dsp:sp modelId="{74408715-223B-4AF0-992E-137514105BCC}">
      <dsp:nvSpPr>
        <dsp:cNvPr id="0" name=""/>
        <dsp:cNvSpPr/>
      </dsp:nvSpPr>
      <dsp:spPr>
        <a:xfrm>
          <a:off x="0" y="1228804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Цифровой грамотности</a:t>
          </a:r>
          <a:r>
            <a:rPr lang="ru-RU" sz="2000" b="0" i="0" kern="1200" dirty="0"/>
            <a:t>: владению цифровыми средствами  поиска и обработки, передачи  информации</a:t>
          </a:r>
          <a:endParaRPr lang="ru-RU" sz="2000" kern="1200" dirty="0"/>
        </a:p>
      </dsp:txBody>
      <dsp:txXfrm>
        <a:off x="28620" y="1257424"/>
        <a:ext cx="8492400" cy="529036"/>
      </dsp:txXfrm>
    </dsp:sp>
    <dsp:sp modelId="{B695AC69-0760-4DCA-BDF3-8EE5956861D0}">
      <dsp:nvSpPr>
        <dsp:cNvPr id="0" name=""/>
        <dsp:cNvSpPr/>
      </dsp:nvSpPr>
      <dsp:spPr>
        <a:xfrm>
          <a:off x="0" y="1820206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Финансовой грамотности: </a:t>
          </a:r>
          <a:r>
            <a:rPr lang="ru-RU" sz="2000" b="0" i="0" kern="1200" dirty="0"/>
            <a:t> совокупности знаний, навыков и установок в сфере финансового поведения человека.</a:t>
          </a:r>
          <a:endParaRPr lang="ru-RU" sz="2000" kern="1200" dirty="0"/>
        </a:p>
      </dsp:txBody>
      <dsp:txXfrm>
        <a:off x="28620" y="1848826"/>
        <a:ext cx="8492400" cy="529036"/>
      </dsp:txXfrm>
    </dsp:sp>
    <dsp:sp modelId="{D97EA0F5-CB07-448B-993A-F8BD305A715D}">
      <dsp:nvSpPr>
        <dsp:cNvPr id="0" name=""/>
        <dsp:cNvSpPr/>
      </dsp:nvSpPr>
      <dsp:spPr>
        <a:xfrm>
          <a:off x="0" y="2400714"/>
          <a:ext cx="8549640" cy="58627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/>
            <a:t>Коммуникативных умений</a:t>
          </a:r>
          <a:r>
            <a:rPr lang="ru-RU" sz="2000" b="0" i="0" kern="1200" dirty="0"/>
            <a:t>: умений работать в команде, договариваться, общаться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/>
            <a:t>Креативности</a:t>
          </a:r>
          <a:r>
            <a:rPr lang="ru-RU" sz="2000" b="0" i="0" kern="1200" dirty="0"/>
            <a:t>: умениям придумывать, изобретать, создавать новое и </a:t>
          </a:r>
          <a:endParaRPr lang="ru-RU" sz="2000" kern="1200" dirty="0"/>
        </a:p>
      </dsp:txBody>
      <dsp:txXfrm>
        <a:off x="28620" y="2429334"/>
        <a:ext cx="8492400" cy="529036"/>
      </dsp:txXfrm>
    </dsp:sp>
    <dsp:sp modelId="{7215C72D-6FA4-4BE0-B706-546FBBAD6FED}">
      <dsp:nvSpPr>
        <dsp:cNvPr id="0" name=""/>
        <dsp:cNvSpPr/>
      </dsp:nvSpPr>
      <dsp:spPr>
        <a:xfrm>
          <a:off x="0" y="3049010"/>
          <a:ext cx="8549640" cy="60096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/>
            <a:t> и другим </a:t>
          </a:r>
          <a:r>
            <a:rPr lang="ru-RU" sz="2000" b="0" i="0" kern="1200" dirty="0">
              <a:solidFill>
                <a:srgbClr val="C00000"/>
              </a:solidFill>
            </a:rPr>
            <a:t>видам грамотностей и умений, необходимых каждому человеку в</a:t>
          </a:r>
          <a:r>
            <a:rPr lang="en-US" sz="2000" b="0" i="0" kern="1200" dirty="0">
              <a:solidFill>
                <a:srgbClr val="C00000"/>
              </a:solidFill>
            </a:rPr>
            <a:t> XXI </a:t>
          </a:r>
          <a:r>
            <a:rPr lang="ru-RU" sz="2000" b="0" i="0" kern="1200" dirty="0">
              <a:solidFill>
                <a:srgbClr val="C00000"/>
              </a:solidFill>
            </a:rPr>
            <a:t>веке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29337" y="3078347"/>
        <a:ext cx="8490966" cy="5422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0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+mn-lt"/>
            </a:rPr>
            <a:t>по индивидуальному учебному плану</a:t>
          </a:r>
        </a:p>
      </dsp:txBody>
      <dsp:txXfrm>
        <a:off x="34189" y="34189"/>
        <a:ext cx="8459354" cy="631977"/>
      </dsp:txXfrm>
    </dsp:sp>
    <dsp:sp modelId="{8E2A3BA8-B216-4C27-B29E-1D5CB29CBE2B}">
      <dsp:nvSpPr>
        <dsp:cNvPr id="0" name=""/>
        <dsp:cNvSpPr/>
      </dsp:nvSpPr>
      <dsp:spPr>
        <a:xfrm>
          <a:off x="0" y="708286"/>
          <a:ext cx="8527732" cy="66257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на углубленном уровне по учебным предметам Математика, Информатика, Физика, Химия, Биология</a:t>
          </a:r>
        </a:p>
      </dsp:txBody>
      <dsp:txXfrm>
        <a:off x="32344" y="740630"/>
        <a:ext cx="8463044" cy="597890"/>
      </dsp:txXfrm>
    </dsp:sp>
    <dsp:sp modelId="{74408715-223B-4AF0-992E-137514105BCC}">
      <dsp:nvSpPr>
        <dsp:cNvPr id="0" name=""/>
        <dsp:cNvSpPr/>
      </dsp:nvSpPr>
      <dsp:spPr>
        <a:xfrm>
          <a:off x="0" y="1385652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с</a:t>
          </a:r>
          <a:r>
            <a:rPr lang="ru-RU" sz="1800" b="1" kern="1200" baseline="0" dirty="0">
              <a:latin typeface="+mn-lt"/>
            </a:rPr>
            <a:t> учетом индивидуальных особенностей, способностей и потребностей в образовании </a:t>
          </a:r>
          <a:endParaRPr lang="ru-RU" sz="1800" b="1" kern="1200" dirty="0">
            <a:latin typeface="+mn-lt"/>
          </a:endParaRPr>
        </a:p>
      </dsp:txBody>
      <dsp:txXfrm>
        <a:off x="34189" y="1419841"/>
        <a:ext cx="8459354" cy="631977"/>
      </dsp:txXfrm>
    </dsp:sp>
    <dsp:sp modelId="{B695AC69-0760-4DCA-BDF3-8EE5956861D0}">
      <dsp:nvSpPr>
        <dsp:cNvPr id="0" name=""/>
        <dsp:cNvSpPr/>
      </dsp:nvSpPr>
      <dsp:spPr>
        <a:xfrm>
          <a:off x="0" y="2102615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в форме </a:t>
          </a:r>
          <a:r>
            <a:rPr lang="ru-RU" sz="1800" b="1" kern="1200" dirty="0">
              <a:latin typeface="+mn-lt"/>
              <a:cs typeface="Calibri Light" pitchFamily="34" charset="0"/>
            </a:rPr>
            <a:t>электронного обучения и дистанционных образовательных технологий</a:t>
          </a:r>
          <a:endParaRPr lang="ru-RU" sz="1800" b="1" kern="1200" dirty="0">
            <a:latin typeface="+mn-lt"/>
          </a:endParaRPr>
        </a:p>
      </dsp:txBody>
      <dsp:txXfrm>
        <a:off x="34189" y="2136804"/>
        <a:ext cx="8459354" cy="631977"/>
      </dsp:txXfrm>
    </dsp:sp>
    <dsp:sp modelId="{D97EA0F5-CB07-448B-993A-F8BD305A715D}">
      <dsp:nvSpPr>
        <dsp:cNvPr id="0" name=""/>
        <dsp:cNvSpPr/>
      </dsp:nvSpPr>
      <dsp:spPr>
        <a:xfrm>
          <a:off x="0" y="2818479"/>
          <a:ext cx="8527732" cy="7003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latin typeface="+mn-lt"/>
            </a:rPr>
            <a:t>в сетевой форме с привлечением ресурсов организаций дополнительного образования, организаций   культуры и спорта, социальных партнеров</a:t>
          </a:r>
        </a:p>
      </dsp:txBody>
      <dsp:txXfrm>
        <a:off x="34189" y="2852668"/>
        <a:ext cx="8459354" cy="631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426B-2425-423C-8D6F-EFF986E0115A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F5F61-9B40-47D9-857C-40E44AEEF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9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7378" indent="-283607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4428" indent="-22688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88199" indent="-22688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1970" indent="-22688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95741" indent="-22688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49512" indent="-22688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03283" indent="-22688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7054" indent="-22688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0754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3A931A-6D5E-4F39-92E2-DE0B8B0E6B2F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0754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223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6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9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5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420888"/>
            <a:ext cx="8928991" cy="1470025"/>
          </a:xfrm>
        </p:spPr>
        <p:txBody>
          <a:bodyPr>
            <a:noAutofit/>
          </a:bodyPr>
          <a:lstStyle/>
          <a:p>
            <a:r>
              <a:rPr lang="ru-RU" sz="28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8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ПРОСТО </a:t>
            </a:r>
            <a: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 </a:t>
            </a: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ВВЕДЕНИИ </a:t>
            </a:r>
            <a: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ОБНОВЛЕННЫХ </a:t>
            </a:r>
            <a:b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ФЕДЕРАЛЬНЫХ ГОСУДАРСТВЕННЫХ ОБРАЗОВАТЕЛЬНЫХ СТАНДАРТАХ </a:t>
            </a: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НАЧАЛЬНОГО ОБЩЕГО </a:t>
            </a:r>
            <a:r>
              <a:rPr lang="en-US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en-US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 ОСНОВНОГО ОБЩЕГО</a:t>
            </a:r>
            <a:r>
              <a:rPr lang="en-US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4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ОБРАЗОВА</a:t>
            </a:r>
            <a:r>
              <a:rPr lang="ru-RU" sz="2800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НИЯ</a:t>
            </a:r>
            <a:r>
              <a:rPr lang="ru-RU" sz="2800" u="sng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ru-RU" sz="28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ru-RU" sz="28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ru-RU" sz="2400" b="1" dirty="0">
                <a:solidFill>
                  <a:srgbClr val="0070C0"/>
                </a:solidFill>
                <a:latin typeface="Arial Black" panose="020B0A04020102020204" pitchFamily="34" charset="0"/>
              </a:rPr>
              <a:t>(ИНФОРМАЦИЯ ДЛЯ РОДИТЕЛЕЙ)</a:t>
            </a:r>
            <a:endParaRPr lang="ru-RU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400" y="116632"/>
            <a:ext cx="182043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36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9758"/>
            <a:ext cx="7211144" cy="1143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</a:rPr>
              <a:t>КАК РОДИТЕЛИ УЧАЩИХСЯ СМОГУТ УЧАСТВОВАТЬ 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В ОРГАНИЗАЦИИ ОБРАЗОВАТЕЛЬНОГО ПРОЦЕССА? </a:t>
            </a: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6632"/>
            <a:ext cx="1137173" cy="80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5E71E3A-262D-ADCF-D134-E04EAB49B6C2}"/>
              </a:ext>
            </a:extLst>
          </p:cNvPr>
          <p:cNvSpPr txBox="1"/>
          <p:nvPr/>
        </p:nvSpPr>
        <p:spPr>
          <a:xfrm>
            <a:off x="107504" y="1417638"/>
            <a:ext cx="8604956" cy="5037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Родители по-прежнему смогут принимать участие в формировании вариативной части основных образовательных программ начального общего и  основного общего образования школы, т.е. выбирать с учетом мнения ребенка факультативные и элективные учебные курсы, предлагаемые школой, а также учебные модули, обеспечивающие различные образовательные потребности и интересы обучающихся, в том числе этнокультурные.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заявлению родителей при наличии возможностей школы 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изучение родного языка и родной литературы из числа языков народов РФ, государственных языков республик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РФ;</a:t>
            </a:r>
            <a:endParaRPr lang="ru-RU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и</a:t>
            </a:r>
            <a:r>
              <a:rPr lang="ru-RU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зучение второго иностранного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языка</a:t>
            </a:r>
            <a:endParaRPr lang="ru-RU" sz="18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Родители имеют право выбрать  один из учебных курсов или модулей учебных предметов «Основы религиозных культур и светской этики» (4 класс),  «Основы духовно-нравственной культуры народов России»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(5 </a:t>
            </a:r>
            <a:r>
              <a:rPr lang="ru-RU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класс)</a:t>
            </a:r>
          </a:p>
        </p:txBody>
      </p:sp>
    </p:spTree>
    <p:extLst>
      <p:ext uri="{BB962C8B-B14F-4D97-AF65-F5344CB8AC3E}">
        <p14:creationId xmlns:p14="http://schemas.microsoft.com/office/powerpoint/2010/main" val="970924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211144" cy="1143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КУДА РОДИТЕЛИ МОГУТ ОБРАТИТЬСЯ ЗА КОНСУЛЬТАЦИЕЙ ПО ВОПРОСАМ ВВЕДЕНИЯ ОБНОВЛЕННЫХ СТАНДАРТОВ?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6632"/>
            <a:ext cx="1137173" cy="80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5E71E3A-262D-ADCF-D134-E04EAB49B6C2}"/>
              </a:ext>
            </a:extLst>
          </p:cNvPr>
          <p:cNvSpPr txBox="1"/>
          <p:nvPr/>
        </p:nvSpPr>
        <p:spPr>
          <a:xfrm>
            <a:off x="107504" y="1417638"/>
            <a:ext cx="8604956" cy="3499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Классный руководитель </a:t>
            </a: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Администрация образовательной организации, где учится ребенок,</a:t>
            </a:r>
          </a:p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Муниципальные органы управления образованием </a:t>
            </a:r>
          </a:p>
          <a:p>
            <a:pPr marL="177800" indent="1588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Министерство образования Кузбасса (управление общего образования и воспитания телефон (8-3842) 36-37-29</a:t>
            </a:r>
          </a:p>
          <a:p>
            <a:pPr marL="1778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Кузбасский региональный институт повышения квалификации и переподготовки работников образования телефон (8-3842) 31-15-86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5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792089"/>
          </a:xfrm>
        </p:spPr>
        <p:txBody>
          <a:bodyPr>
            <a:noAutofit/>
          </a:bodyPr>
          <a:lstStyle/>
          <a:p>
            <a:pPr algn="l" fontAlgn="base">
              <a:spcAft>
                <a:spcPts val="1200"/>
              </a:spcAft>
            </a:pPr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FF0000"/>
                </a:solidFill>
              </a:rPr>
              <a:t>КАКИЕ ЕСТЬ НОРМАТИВНЫЕ ОСНОВАНИЯ 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ДЛЯ ПЕРЕХОДА НА </a:t>
            </a:r>
            <a:r>
              <a:rPr lang="ru-RU" sz="2400" b="1" dirty="0" smtClean="0">
                <a:solidFill>
                  <a:srgbClr val="FF0000"/>
                </a:solidFill>
              </a:rPr>
              <a:t>ОБНОВЛЕННЫЕ </a:t>
            </a:r>
            <a:r>
              <a:rPr lang="ru-RU" sz="2400" b="1" dirty="0">
                <a:solidFill>
                  <a:srgbClr val="FF0000"/>
                </a:solidFill>
              </a:rPr>
              <a:t>ФГОС?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Объект 5">
            <a:extLst>
              <a:ext uri="{FF2B5EF4-FFF2-40B4-BE49-F238E27FC236}">
                <a16:creationId xmlns:a16="http://schemas.microsoft.com/office/drawing/2014/main" xmlns="" id="{74F0F100-E9F0-46B8-8F51-3D9771C69B07}"/>
              </a:ext>
            </a:extLst>
          </p:cNvPr>
          <p:cNvSpPr txBox="1">
            <a:spLocks/>
          </p:cNvSpPr>
          <p:nvPr/>
        </p:nvSpPr>
        <p:spPr>
          <a:xfrm>
            <a:off x="4716016" y="2708919"/>
            <a:ext cx="4248472" cy="79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1072626" cy="76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E33FEF7-F817-99AE-E916-97589DBF6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84" y="1340768"/>
            <a:ext cx="8651303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cs typeface="Calibri" pitchFamily="34" charset="0"/>
              </a:rPr>
              <a:t>В соответствии с Федеральным законом №273-ФЗ </a:t>
            </a:r>
            <a:r>
              <a:rPr lang="ru-RU" sz="2000" b="1" dirty="0" smtClean="0">
                <a:solidFill>
                  <a:srgbClr val="002060"/>
                </a:solidFill>
                <a:cs typeface="Calibri" pitchFamily="34" charset="0"/>
              </a:rPr>
              <a:t>«</a:t>
            </a:r>
            <a:r>
              <a:rPr lang="ru-RU" sz="2000" b="1" dirty="0">
                <a:solidFill>
                  <a:srgbClr val="002060"/>
                </a:solidFill>
                <a:cs typeface="Calibri" pitchFamily="34" charset="0"/>
              </a:rPr>
              <a:t>Об образовании в РФ» </a:t>
            </a:r>
            <a:endParaRPr lang="ru-RU" sz="2000" b="1" dirty="0" smtClean="0">
              <a:solidFill>
                <a:srgbClr val="002060"/>
              </a:solidFill>
              <a:cs typeface="Calibri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cs typeface="Calibri" pitchFamily="34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cs typeface="Calibri" pitchFamily="34" charset="0"/>
              </a:rPr>
              <a:t>Поручением Президента </a:t>
            </a:r>
            <a:r>
              <a:rPr lang="ru-RU" sz="2000" b="1" dirty="0" smtClean="0">
                <a:solidFill>
                  <a:srgbClr val="002060"/>
                </a:solidFill>
                <a:cs typeface="Calibri" pitchFamily="34" charset="0"/>
              </a:rPr>
              <a:t>РФ</a:t>
            </a:r>
            <a:r>
              <a:rPr lang="ru-RU" sz="2000" b="1" dirty="0">
                <a:solidFill>
                  <a:srgbClr val="002060"/>
                </a:solidFill>
                <a:cs typeface="Calibri" pitchFamily="34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cs typeface="Calibri" pitchFamily="34" charset="0"/>
              </a:rPr>
            </a:br>
            <a:r>
              <a:rPr lang="ru-RU" sz="2000" b="1" dirty="0">
                <a:solidFill>
                  <a:srgbClr val="002060"/>
                </a:solidFill>
                <a:cs typeface="Calibri" pitchFamily="34" charset="0"/>
              </a:rPr>
              <a:t>были обновлены </a:t>
            </a:r>
            <a:br>
              <a:rPr lang="ru-RU" sz="2000" b="1" dirty="0">
                <a:solidFill>
                  <a:srgbClr val="002060"/>
                </a:solidFill>
                <a:cs typeface="Calibri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cs typeface="Calibri" pitchFamily="34" charset="0"/>
              </a:rPr>
              <a:t>ФЕДЕРАЛЬНЫЕ ГОСУДАРСТВЕННЫЕ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cs typeface="Calibri" pitchFamily="34" charset="0"/>
              </a:rPr>
              <a:t>ОБРАЗОВАТЕЛЬНЫЕ СТАНДАРТЫ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  <a:cs typeface="Calibri" pitchFamily="34" charset="0"/>
              </a:rPr>
              <a:t>начального </a:t>
            </a:r>
            <a:r>
              <a:rPr lang="ru-RU" sz="2000" b="1" dirty="0">
                <a:solidFill>
                  <a:srgbClr val="C00000"/>
                </a:solidFill>
                <a:cs typeface="Calibri" pitchFamily="34" charset="0"/>
              </a:rPr>
              <a:t>общего и основного общего образования</a:t>
            </a:r>
            <a:endParaRPr lang="ru-RU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1FA53A4-02F2-9717-A6E9-BCD21C29497D}"/>
              </a:ext>
            </a:extLst>
          </p:cNvPr>
          <p:cNvSpPr txBox="1"/>
          <p:nvPr/>
        </p:nvSpPr>
        <p:spPr>
          <a:xfrm>
            <a:off x="251520" y="3573017"/>
            <a:ext cx="82296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Федеральный закон от 29.12.2012 N 273-ФЗ «Об образовании в Российской Федерации»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rgbClr val="00206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Перечень поручений по реализации Послания Президента Федеральному Собранию (утв. Президентом РФ 26.02.2019 N Пр-294) </a:t>
            </a:r>
            <a:endParaRPr lang="ru-RU" altLang="ru-RU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Федеральный государственный образовательный стандарт основного общего образования  утвержден приказом Министерства просвещения Российской Федерации №287 от 31.05.2021 (далее ФГОС ООО)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b="1" dirty="0">
                <a:solidFill>
                  <a:srgbClr val="00206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Федеральный государственный образовательный стандарт начального общего образования  утвержден приказом Министерства просвещения Российской Федерации №286 от 31.05.2021 (далее ФГОС НОО)</a:t>
            </a:r>
            <a:endParaRPr lang="ru-RU" altLang="ru-RU" b="1" dirty="0">
              <a:solidFill>
                <a:srgbClr val="002060"/>
              </a:solidFill>
              <a:latin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1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1EF02E-D453-4D8B-997D-E8DC4C5478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36695" y="1140590"/>
            <a:ext cx="3801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252192" y="335283"/>
            <a:ext cx="6511324" cy="345221"/>
          </a:xfrm>
          <a:prstGeom prst="rect">
            <a:avLst/>
          </a:prstGeom>
        </p:spPr>
        <p:txBody>
          <a:bodyPr vert="horz" wrap="square" lIns="0" tIns="12698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ДЛЯ ЧЕГО НУЖЕН СТАНДАРТ В ОБРАЗОВАНИИ?</a:t>
            </a:r>
          </a:p>
        </p:txBody>
      </p:sp>
      <p:pic>
        <p:nvPicPr>
          <p:cNvPr id="9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26715"/>
            <a:ext cx="1065165" cy="7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45B14CA-6050-A565-678E-09CAF9CD1B2E}"/>
              </a:ext>
            </a:extLst>
          </p:cNvPr>
          <p:cNvSpPr txBox="1"/>
          <p:nvPr/>
        </p:nvSpPr>
        <p:spPr>
          <a:xfrm>
            <a:off x="2163541" y="1629906"/>
            <a:ext cx="6858000" cy="75133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sz="1600" kern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F15C3B2-F372-13BD-9DE5-1096929628F9}"/>
              </a:ext>
            </a:extLst>
          </p:cNvPr>
          <p:cNvSpPr txBox="1"/>
          <p:nvPr/>
        </p:nvSpPr>
        <p:spPr>
          <a:xfrm>
            <a:off x="363662" y="1402200"/>
            <a:ext cx="8528817" cy="5367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i="0" kern="1200" dirty="0">
                <a:solidFill>
                  <a:srgbClr val="002060"/>
                </a:solidFill>
              </a:rPr>
              <a:t>Единство образовательного пространства Российской Федерации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b="1" dirty="0">
              <a:solidFill>
                <a:srgbClr val="002060"/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Преемственность основных образовательных программ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b="1" dirty="0">
              <a:solidFill>
                <a:srgbClr val="002060"/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Вариативность содержания образовательных программ соответствующего уровня образования 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b="1" dirty="0">
              <a:solidFill>
                <a:srgbClr val="002060"/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Возможность формирования образовательных программ различных уровня сложности и направленности с учетом образовательных потребностей и способностей обучающихся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000" b="1" dirty="0">
              <a:solidFill>
                <a:srgbClr val="002060"/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rgbClr val="002060"/>
                </a:solidFill>
              </a:rPr>
              <a:t>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освоения.</a:t>
            </a:r>
          </a:p>
        </p:txBody>
      </p:sp>
    </p:spTree>
    <p:extLst>
      <p:ext uri="{BB962C8B-B14F-4D97-AF65-F5344CB8AC3E}">
        <p14:creationId xmlns:p14="http://schemas.microsoft.com/office/powerpoint/2010/main" val="419640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BD58DDF-F415-404E-B243-06AB5A278A73}"/>
              </a:ext>
            </a:extLst>
          </p:cNvPr>
          <p:cNvSpPr txBox="1"/>
          <p:nvPr/>
        </p:nvSpPr>
        <p:spPr>
          <a:xfrm>
            <a:off x="236666" y="548680"/>
            <a:ext cx="84592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latin typeface="+mj-lt"/>
              </a:rPr>
              <a:t>ОБУЧАЮЩИЕСЯ КАКИХ КЛАССОВ ПЕРЕХОДЯТ </a:t>
            </a: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latin typeface="+mj-lt"/>
              </a:rPr>
              <a:t>НА ОБНОВЛЁННЫЕ ФГОС?</a:t>
            </a: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109039" cy="78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63088" y="2852936"/>
            <a:ext cx="7741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1-х и 5-х классов </a:t>
            </a:r>
            <a:r>
              <a:rPr lang="ru-RU" alt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обязательно</a:t>
            </a:r>
          </a:p>
          <a:p>
            <a:endParaRPr lang="ru-RU" alt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2-4-х  классов по мере готовности школы </a:t>
            </a:r>
            <a:endParaRPr lang="ru-RU" altLang="ru-RU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Calibri Light" pitchFamily="34" charset="0"/>
            </a:endParaRPr>
          </a:p>
          <a:p>
            <a:r>
              <a:rPr lang="ru-RU" alt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и </a:t>
            </a:r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заявления </a:t>
            </a:r>
            <a:r>
              <a:rPr lang="ru-RU" alt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родителей</a:t>
            </a:r>
          </a:p>
          <a:p>
            <a:pPr>
              <a:buFont typeface="Arial" pitchFamily="34" charset="0"/>
              <a:buChar char="•"/>
            </a:pPr>
            <a:endParaRPr lang="ru-RU" altLang="ru-RU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6-8-х  классов по мере готовности школы </a:t>
            </a:r>
            <a:endParaRPr lang="ru-RU" altLang="ru-RU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Calibri Light" pitchFamily="34" charset="0"/>
            </a:endParaRPr>
          </a:p>
          <a:p>
            <a:r>
              <a:rPr lang="ru-RU" alt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и </a:t>
            </a:r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Calibri Light" pitchFamily="34" charset="0"/>
              </a:rPr>
              <a:t>заявления родителей</a:t>
            </a:r>
            <a:endParaRPr lang="ru-RU" altLang="ru-RU" b="1" dirty="0">
              <a:solidFill>
                <a:srgbClr val="002060"/>
              </a:solidFill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3088" y="1772816"/>
            <a:ext cx="7525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программу по обновлённым ФГОС переходят  </a:t>
            </a:r>
            <a:b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1 сентября 2022 года обучающиеся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0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</a:rPr>
              <a:t>ЧЕМ ОБНОВЛЁННЫЕ ФГОС ЛУЧШЕ?</a:t>
            </a: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188" y="116632"/>
            <a:ext cx="1011353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EC6C0877-ADBD-6E9B-DE18-110031AF0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299493"/>
              </p:ext>
            </p:extLst>
          </p:nvPr>
        </p:nvGraphicFramePr>
        <p:xfrm>
          <a:off x="261842" y="2276872"/>
          <a:ext cx="8759699" cy="393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AF8240F-C369-2059-BEE4-AD9B7AEEE277}"/>
              </a:ext>
            </a:extLst>
          </p:cNvPr>
          <p:cNvSpPr txBox="1"/>
          <p:nvPr/>
        </p:nvSpPr>
        <p:spPr>
          <a:xfrm>
            <a:off x="323528" y="1080104"/>
            <a:ext cx="73448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Обновлённые ФГОС соответствуют </a:t>
            </a:r>
            <a:r>
              <a:rPr lang="ru-RU" altLang="ru-RU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современным требованиям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373" y="533010"/>
            <a:ext cx="7344816" cy="422920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FF0000"/>
                </a:solidFill>
              </a:rPr>
              <a:t>КАКОВЫ  ЦЕЛИ ОБНОВЛЁННЫХ ФГОС?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332656"/>
            <a:ext cx="1040457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8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616116" y="1856744"/>
            <a:ext cx="3096344" cy="4814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16632"/>
            <a:ext cx="1065165" cy="7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xmlns="" id="{0EEA3EE4-8A22-A49A-584A-57F5FE0CE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0518039"/>
              </p:ext>
            </p:extLst>
          </p:nvPr>
        </p:nvGraphicFramePr>
        <p:xfrm>
          <a:off x="297180" y="1988840"/>
          <a:ext cx="8549640" cy="364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025F71D1-6617-67EC-42F8-C73601E5CD82}"/>
              </a:ext>
            </a:extLst>
          </p:cNvPr>
          <p:cNvSpPr txBox="1">
            <a:spLocks/>
          </p:cNvSpPr>
          <p:nvPr/>
        </p:nvSpPr>
        <p:spPr>
          <a:xfrm>
            <a:off x="179562" y="1304310"/>
            <a:ext cx="8748395" cy="58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</a:t>
            </a:r>
            <a:r>
              <a:rPr lang="ru-RU" altLang="ru-RU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обновлённых ФГОС – создание условий для формирования </a:t>
            </a:r>
          </a:p>
        </p:txBody>
      </p:sp>
    </p:spTree>
    <p:extLst>
      <p:ext uri="{BB962C8B-B14F-4D97-AF65-F5344CB8AC3E}">
        <p14:creationId xmlns:p14="http://schemas.microsoft.com/office/powerpoint/2010/main" val="311212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3790"/>
            <a:ext cx="7211144" cy="1143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</a:rPr>
              <a:t>КАКИЕ  ЕЩЕ ВОЗМОЖНОСТИ ЕСТЬ  ДЛЯ ОБУЧАЮЩИХСЯ?</a:t>
            </a: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188" y="116632"/>
            <a:ext cx="1011353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5D118E-027A-25FD-4C8C-2AEDB09C3506}"/>
              </a:ext>
            </a:extLst>
          </p:cNvPr>
          <p:cNvSpPr txBox="1"/>
          <p:nvPr/>
        </p:nvSpPr>
        <p:spPr>
          <a:xfrm>
            <a:off x="318356" y="1386790"/>
            <a:ext cx="85072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rPr>
              <a:t>Обновлённые ФГОС предоставляют школьникам </a:t>
            </a:r>
            <a:r>
              <a:rPr lang="ru-RU" altLang="ru-RU" sz="2400" b="1" dirty="0">
                <a:solidFill>
                  <a:srgbClr val="FF0000"/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rPr>
              <a:t>возможность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rPr>
              <a:t> обучаться:</a:t>
            </a:r>
            <a:endParaRPr lang="ru-RU" sz="2400" dirty="0">
              <a:latin typeface="+mj-lt"/>
              <a:cs typeface="Calibri" panose="020F0502020204030204" pitchFamily="34" charset="0"/>
            </a:endParaRP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3F9AEDDA-E0BB-F68F-D1CB-AA7EF9C245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7760698"/>
              </p:ext>
            </p:extLst>
          </p:nvPr>
        </p:nvGraphicFramePr>
        <p:xfrm>
          <a:off x="179512" y="2379981"/>
          <a:ext cx="8527732" cy="352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53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664772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</a:rPr>
              <a:t>КАКИЕ  ТРЕБОВАНИЯ К РЕЗУЛЬТАТАМ ОБУЧЕНИЯ?</a:t>
            </a: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053" y="116632"/>
            <a:ext cx="11124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5D118E-027A-25FD-4C8C-2AEDB09C3506}"/>
              </a:ext>
            </a:extLst>
          </p:cNvPr>
          <p:cNvSpPr txBox="1"/>
          <p:nvPr/>
        </p:nvSpPr>
        <p:spPr>
          <a:xfrm>
            <a:off x="318356" y="1094472"/>
            <a:ext cx="85072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Обновлённые ФГОС предъявляют следующие ЕДИНЫЕ </a:t>
            </a:r>
            <a:r>
              <a:rPr lang="ru-RU" altLang="ru-RU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требования к результатам</a:t>
            </a:r>
            <a:r>
              <a:rPr lang="ru-RU" altLang="ru-RU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8FBB48-F0E5-9E5F-F145-7DB767F960D0}"/>
              </a:ext>
            </a:extLst>
          </p:cNvPr>
          <p:cNvSpPr txBox="1"/>
          <p:nvPr/>
        </p:nvSpPr>
        <p:spPr>
          <a:xfrm>
            <a:off x="405600" y="1895865"/>
            <a:ext cx="859763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1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ПРЕДМЕТНЫМ </a:t>
            </a:r>
            <a:r>
              <a:rPr lang="ru-RU" altLang="ru-RU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– по каждому учебному предмету по классам и за уровень обучения </a:t>
            </a:r>
          </a:p>
          <a:p>
            <a:endParaRPr lang="ru-RU" altLang="ru-RU" sz="1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r>
              <a:rPr lang="ru-RU" altLang="ru-RU" sz="1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МЕТАПРЕДМЕТНЫМ</a:t>
            </a:r>
            <a:r>
              <a:rPr lang="ru-RU" altLang="ru-RU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: </a:t>
            </a:r>
          </a:p>
          <a:p>
            <a:r>
              <a:rPr lang="ru-RU" altLang="ru-RU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Познавательным универсальным учебным действиям, </a:t>
            </a:r>
          </a:p>
          <a:p>
            <a:r>
              <a:rPr lang="ru-RU" altLang="ru-RU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Коммуникативным универсальным учебным действиям, </a:t>
            </a:r>
          </a:p>
          <a:p>
            <a:r>
              <a:rPr lang="ru-RU" altLang="ru-RU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Регулятивным  универсальным учебным действиям, </a:t>
            </a:r>
          </a:p>
          <a:p>
            <a:endParaRPr lang="ru-RU" altLang="ru-RU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r>
              <a:rPr lang="ru-RU" altLang="ru-RU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ЛИЧНОСТНЫМ:</a:t>
            </a:r>
            <a:r>
              <a:rPr lang="ru-RU" alt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 </a:t>
            </a:r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готовность обучающихся руководствоваться системой позитивных ценностных ориентаций и расширение опыта деятельности на ее основе и в процессе реализации воспитательной деятельности, в том числе в части:</a:t>
            </a:r>
          </a:p>
          <a:p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Гражданского воспитания                    Патриотического воспитания</a:t>
            </a:r>
          </a:p>
          <a:p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Духовно-нравственного воспитания         Эстетического воспитания</a:t>
            </a:r>
          </a:p>
          <a:p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Трудового воспитания                           Экологического воспитания</a:t>
            </a:r>
          </a:p>
          <a:p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Ценности научного познания</a:t>
            </a:r>
          </a:p>
          <a:p>
            <a:r>
              <a:rPr lang="ru-RU" altLang="ru-RU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Физического воспитания, формирования культуры здоровья и эмоционального благополучия</a:t>
            </a:r>
            <a:endParaRPr lang="ru-RU" altLang="ru-RU" sz="1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3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6422574" y="4756118"/>
            <a:ext cx="2623720" cy="1631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None/>
            </a:pPr>
            <a:r>
              <a:rPr lang="ru-RU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Суммарный объём домашнего задания по всем предметам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5 класса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более  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часов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endParaRPr lang="ru-RU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5FFC83D1-A865-454A-9F32-14158F25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0253"/>
            <a:ext cx="1089918" cy="77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7003" y="2162461"/>
            <a:ext cx="4071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объем аудиторной работы обучающихся 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четыре учебных года 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2954 -3190 академических часов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65530" y="2156205"/>
            <a:ext cx="41989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объем аудиторной работы обучающихся 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пять учебных лет 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5058 -5549 академических часов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756863"/>
            <a:ext cx="2501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ФГОС НОО-2021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2794" y="1785973"/>
            <a:ext cx="2501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ФГОС ООО-2021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003" y="375584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ТРЕБОВАНИЯ К УЧЕБНОЙ НАГРУЗКЕ ОБУЧАЮЩИХСЯ СанПиН 1.2.3685-21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8116" y="4417564"/>
            <a:ext cx="63247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дневной суммарной образовательной нагрузки для обучающихся: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класса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урока (при 2ч физкультуры),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уроков 1 раз/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(при 3ч физ.)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II-IV классов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уроков (при 2ч физкультуры),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уроков 1 раз/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(при 3ч физ.) 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V-VI классов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уроков не более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VII-XI классов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уроков не более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2C02A14-4A98-4D2F-596F-30031E7473C6}"/>
              </a:ext>
            </a:extLst>
          </p:cNvPr>
          <p:cNvSpPr txBox="1"/>
          <p:nvPr/>
        </p:nvSpPr>
        <p:spPr>
          <a:xfrm>
            <a:off x="611560" y="227574"/>
            <a:ext cx="6480720" cy="916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КАК ИЗМЕНИЛСЯ ОБЪЕМ </a:t>
            </a:r>
            <a:r>
              <a:rPr lang="ru-RU" sz="24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ЧАСОВ 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АУДИТОРНОЙ НАГРУЗКИ УЧАЩЕГОСЯ?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505F6BB-054A-6DA4-FC27-B06976E8B01A}"/>
              </a:ext>
            </a:extLst>
          </p:cNvPr>
          <p:cNvSpPr txBox="1"/>
          <p:nvPr/>
        </p:nvSpPr>
        <p:spPr>
          <a:xfrm>
            <a:off x="107504" y="1132669"/>
            <a:ext cx="8938789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увеличили минимальный порог и уменьшили верхнюю границу </a:t>
            </a:r>
          </a:p>
        </p:txBody>
      </p:sp>
    </p:spTree>
    <p:extLst>
      <p:ext uri="{BB962C8B-B14F-4D97-AF65-F5344CB8AC3E}">
        <p14:creationId xmlns:p14="http://schemas.microsoft.com/office/powerpoint/2010/main" val="2665586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671</Words>
  <Application>Microsoft Office PowerPoint</Application>
  <PresentationFormat>Экран (4:3)</PresentationFormat>
  <Paragraphs>110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ПРОСТО  О ВВЕДЕНИИ ОБНОВЛЕННЫХ  ФЕДЕРАЛЬНЫХ ГОСУДАРСТВЕННЫХ ОБРАЗОВАТЕЛЬНЫХ СТАНДАРТАХ  НАЧАЛЬНОГО ОБЩЕГО  И ОСНОВНОГО ОБЩЕГО ОБРАЗОВАНИЯ   (ИНФОРМАЦИЯ ДЛЯ РОДИТЕЛЕЙ)</vt:lpstr>
      <vt:lpstr>  КАКИЕ ЕСТЬ НОРМАТИВНЫЕ ОСНОВАНИЯ  ДЛЯ ПЕРЕХОДА НА ОБНОВЛЕННЫЕ ФГОС?   </vt:lpstr>
      <vt:lpstr>Презентация PowerPoint</vt:lpstr>
      <vt:lpstr>Презентация PowerPoint</vt:lpstr>
      <vt:lpstr>ЧЕМ ОБНОВЛЁННЫЕ ФГОС ЛУЧШЕ?</vt:lpstr>
      <vt:lpstr>КАКОВЫ  ЦЕЛИ ОБНОВЛЁННЫХ ФГОС?</vt:lpstr>
      <vt:lpstr>КАКИЕ  ЕЩЕ ВОЗМОЖНОСТИ ЕСТЬ  ДЛЯ ОБУЧАЮЩИХСЯ?</vt:lpstr>
      <vt:lpstr>КАКИЕ  ТРЕБОВАНИЯ К РЕЗУЛЬТАТАМ ОБУЧЕНИЯ?</vt:lpstr>
      <vt:lpstr>Презентация PowerPoint</vt:lpstr>
      <vt:lpstr>КАК РОДИТЕЛИ УЧАЩИХСЯ СМОГУТ УЧАСТВОВАТЬ  В ОРГАНИЗАЦИИ ОБРАЗОВАТЕЛЬНОГО ПРОЦЕССА? </vt:lpstr>
      <vt:lpstr>КУДА РОДИТЕЛИ МОГУТ ОБРАТИТЬСЯ ЗА КОНСУЛЬТАЦИЕЙ ПО ВОПРОСАМ ВВЕДЕНИЯ ОБНОВЛЕННЫХ СТАНДАРТОВ?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Гераськина</dc:creator>
  <cp:lastModifiedBy>Гераськина</cp:lastModifiedBy>
  <cp:revision>66</cp:revision>
  <cp:lastPrinted>2022-02-16T07:13:13Z</cp:lastPrinted>
  <dcterms:created xsi:type="dcterms:W3CDTF">2022-02-14T02:56:54Z</dcterms:created>
  <dcterms:modified xsi:type="dcterms:W3CDTF">2022-06-15T01:28:37Z</dcterms:modified>
</cp:coreProperties>
</file>