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58" r:id="rId4"/>
    <p:sldId id="275" r:id="rId5"/>
    <p:sldId id="260" r:id="rId6"/>
    <p:sldId id="263" r:id="rId7"/>
    <p:sldId id="261" r:id="rId8"/>
    <p:sldId id="264" r:id="rId9"/>
    <p:sldId id="262" r:id="rId10"/>
    <p:sldId id="270" r:id="rId11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DD7"/>
    <a:srgbClr val="FF9999"/>
    <a:srgbClr val="003366"/>
    <a:srgbClr val="000066"/>
    <a:srgbClr val="327FBE"/>
    <a:srgbClr val="E5F6FB"/>
    <a:srgbClr val="AFF7FF"/>
    <a:srgbClr val="D1FBFF"/>
    <a:srgbClr val="0091FE"/>
    <a:srgbClr val="5D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9645" autoAdjust="0"/>
  </p:normalViewPr>
  <p:slideViewPr>
    <p:cSldViewPr>
      <p:cViewPr varScale="1">
        <p:scale>
          <a:sx n="73" d="100"/>
          <a:sy n="73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4961E-2"/>
          <c:y val="0.17499370800961406"/>
          <c:w val="0.9383017569645703"/>
          <c:h val="0.63111765359404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2034184130432696"/>
                  <c:y val="0.230611645576328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170 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1DB-4AB5-88BF-39FA7DB32FD5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091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в 2,4 раза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0233344"/>
        <c:axId val="160234880"/>
      </c:barChart>
      <c:catAx>
        <c:axId val="16023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60234880"/>
        <c:crosses val="autoZero"/>
        <c:auto val="1"/>
        <c:lblAlgn val="ctr"/>
        <c:lblOffset val="100"/>
        <c:noMultiLvlLbl val="0"/>
      </c:catAx>
      <c:valAx>
        <c:axId val="16023488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6023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9EDF8-D370-4C23-A25A-3063CA69E117}" type="doc">
      <dgm:prSet loTypeId="urn:microsoft.com/office/officeart/2005/8/layout/pyramid1" loCatId="pyramid" qsTypeId="urn:microsoft.com/office/officeart/2005/8/quickstyle/simple2" qsCatId="simple" csTypeId="urn:microsoft.com/office/officeart/2005/8/colors/accent2_5" csCatId="accent2" phldr="1"/>
      <dgm:spPr/>
    </dgm:pt>
    <dgm:pt modelId="{2EF3C9A5-7EFD-4801-980D-C9BECD11E2A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 уровень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B9C81F-3717-4273-8FA3-F387D74ADBA8}" type="parTrans" cxnId="{BAA09D34-AA48-43E3-A5AF-C9F42CDBDDDC}">
      <dgm:prSet/>
      <dgm:spPr/>
      <dgm:t>
        <a:bodyPr/>
        <a:lstStyle/>
        <a:p>
          <a:endParaRPr lang="ru-RU"/>
        </a:p>
      </dgm:t>
    </dgm:pt>
    <dgm:pt modelId="{9EC477FE-9468-46A2-A0AB-008A7B9F9D6E}" type="sibTrans" cxnId="{BAA09D34-AA48-43E3-A5AF-C9F42CDBDDDC}">
      <dgm:prSet/>
      <dgm:spPr/>
      <dgm:t>
        <a:bodyPr/>
        <a:lstStyle/>
        <a:p>
          <a:endParaRPr lang="ru-RU"/>
        </a:p>
      </dgm:t>
    </dgm:pt>
    <dgm:pt modelId="{854934CD-45C6-4933-8BC1-C1C08A9351B0}">
      <dgm:prSet phldrT="[Текст]" custT="1"/>
      <dgm:spPr/>
      <dgm:t>
        <a:bodyPr/>
        <a:lstStyle/>
        <a:p>
          <a:r>
            <a:rPr lang="ru-RU" sz="1600" dirty="0" smtClean="0"/>
            <a:t>Региональный уровень</a:t>
          </a:r>
          <a:endParaRPr lang="ru-RU" sz="1600" dirty="0"/>
        </a:p>
      </dgm:t>
    </dgm:pt>
    <dgm:pt modelId="{6EF926A0-56E8-4DC2-BD11-F9A234B1C7D3}" type="parTrans" cxnId="{731F8412-E4E2-46FB-8493-E817F1C51747}">
      <dgm:prSet/>
      <dgm:spPr/>
      <dgm:t>
        <a:bodyPr/>
        <a:lstStyle/>
        <a:p>
          <a:endParaRPr lang="ru-RU"/>
        </a:p>
      </dgm:t>
    </dgm:pt>
    <dgm:pt modelId="{8F625CC7-C5DE-4928-AB68-6870D797C85A}" type="sibTrans" cxnId="{731F8412-E4E2-46FB-8493-E817F1C51747}">
      <dgm:prSet/>
      <dgm:spPr/>
      <dgm:t>
        <a:bodyPr/>
        <a:lstStyle/>
        <a:p>
          <a:endParaRPr lang="ru-RU"/>
        </a:p>
      </dgm:t>
    </dgm:pt>
    <dgm:pt modelId="{2EE8C85C-71AF-455C-BAB4-2FAE46E73E5C}">
      <dgm:prSet phldrT="[Текст]" custT="1"/>
      <dgm:spPr/>
      <dgm:t>
        <a:bodyPr/>
        <a:lstStyle/>
        <a:p>
          <a:r>
            <a:rPr lang="ru-RU" sz="1800" dirty="0" smtClean="0"/>
            <a:t>Уровень организации</a:t>
          </a:r>
          <a:endParaRPr lang="ru-RU" sz="1800" dirty="0"/>
        </a:p>
      </dgm:t>
    </dgm:pt>
    <dgm:pt modelId="{A9134102-D807-432E-8FAE-5BCC6E7FFA3D}" type="parTrans" cxnId="{0BE58407-BD2E-4130-850D-2618BB2558C0}">
      <dgm:prSet/>
      <dgm:spPr/>
      <dgm:t>
        <a:bodyPr/>
        <a:lstStyle/>
        <a:p>
          <a:endParaRPr lang="ru-RU"/>
        </a:p>
      </dgm:t>
    </dgm:pt>
    <dgm:pt modelId="{0EF66C8E-43C5-4CBC-AF2D-0CC99A1047AB}" type="sibTrans" cxnId="{0BE58407-BD2E-4130-850D-2618BB2558C0}">
      <dgm:prSet/>
      <dgm:spPr/>
      <dgm:t>
        <a:bodyPr/>
        <a:lstStyle/>
        <a:p>
          <a:endParaRPr lang="ru-RU"/>
        </a:p>
      </dgm:t>
    </dgm:pt>
    <dgm:pt modelId="{63B28254-6400-4334-AA3B-D0841D5F1D19}" type="pres">
      <dgm:prSet presAssocID="{4079EDF8-D370-4C23-A25A-3063CA69E117}" presName="Name0" presStyleCnt="0">
        <dgm:presLayoutVars>
          <dgm:dir/>
          <dgm:animLvl val="lvl"/>
          <dgm:resizeHandles val="exact"/>
        </dgm:presLayoutVars>
      </dgm:prSet>
      <dgm:spPr/>
    </dgm:pt>
    <dgm:pt modelId="{1EC6FEAE-5307-4534-9AFB-489929C2B31A}" type="pres">
      <dgm:prSet presAssocID="{2EF3C9A5-7EFD-4801-980D-C9BECD11E2AA}" presName="Name8" presStyleCnt="0"/>
      <dgm:spPr/>
    </dgm:pt>
    <dgm:pt modelId="{7C55318C-CE29-4D60-A3F6-8F2F631D9E0E}" type="pres">
      <dgm:prSet presAssocID="{2EF3C9A5-7EFD-4801-980D-C9BECD11E2AA}" presName="level" presStyleLbl="node1" presStyleIdx="0" presStyleCnt="3" custLinFactNeighborX="540" custLinFactNeighborY="-22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D7EB5-790C-4974-AC99-70CA759D2660}" type="pres">
      <dgm:prSet presAssocID="{2EF3C9A5-7EFD-4801-980D-C9BECD11E2A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B2F2F-B83B-41AB-8AB0-087986F199A0}" type="pres">
      <dgm:prSet presAssocID="{854934CD-45C6-4933-8BC1-C1C08A9351B0}" presName="Name8" presStyleCnt="0"/>
      <dgm:spPr/>
    </dgm:pt>
    <dgm:pt modelId="{8202E578-56C2-44C0-8501-8EBA76A70734}" type="pres">
      <dgm:prSet presAssocID="{854934CD-45C6-4933-8BC1-C1C08A9351B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E767E-4D7E-4B65-8F73-9FCF3A5E672D}" type="pres">
      <dgm:prSet presAssocID="{854934CD-45C6-4933-8BC1-C1C08A9351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99D53-C74C-4DF8-A991-E22154C07524}" type="pres">
      <dgm:prSet presAssocID="{2EE8C85C-71AF-455C-BAB4-2FAE46E73E5C}" presName="Name8" presStyleCnt="0"/>
      <dgm:spPr/>
    </dgm:pt>
    <dgm:pt modelId="{8C92E631-64E4-465A-AB1D-72613FBC4DCA}" type="pres">
      <dgm:prSet presAssocID="{2EE8C85C-71AF-455C-BAB4-2FAE46E73E5C}" presName="level" presStyleLbl="node1" presStyleIdx="2" presStyleCnt="3" custLinFactNeighborX="-21650" custLinFactNeighborY="29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4CC69-1119-42B9-9377-350F81E4CC52}" type="pres">
      <dgm:prSet presAssocID="{2EE8C85C-71AF-455C-BAB4-2FAE46E73E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086A07-E140-40F2-AEAC-4E73FB43AC29}" type="presOf" srcId="{2EF3C9A5-7EFD-4801-980D-C9BECD11E2AA}" destId="{7C55318C-CE29-4D60-A3F6-8F2F631D9E0E}" srcOrd="0" destOrd="0" presId="urn:microsoft.com/office/officeart/2005/8/layout/pyramid1"/>
    <dgm:cxn modelId="{B811837E-4994-42CC-8DEC-B9717BF8BA6B}" type="presOf" srcId="{4079EDF8-D370-4C23-A25A-3063CA69E117}" destId="{63B28254-6400-4334-AA3B-D0841D5F1D19}" srcOrd="0" destOrd="0" presId="urn:microsoft.com/office/officeart/2005/8/layout/pyramid1"/>
    <dgm:cxn modelId="{0BE58407-BD2E-4130-850D-2618BB2558C0}" srcId="{4079EDF8-D370-4C23-A25A-3063CA69E117}" destId="{2EE8C85C-71AF-455C-BAB4-2FAE46E73E5C}" srcOrd="2" destOrd="0" parTransId="{A9134102-D807-432E-8FAE-5BCC6E7FFA3D}" sibTransId="{0EF66C8E-43C5-4CBC-AF2D-0CC99A1047AB}"/>
    <dgm:cxn modelId="{60160E89-71F3-4DF4-A100-04C5D95D99CD}" type="presOf" srcId="{2EF3C9A5-7EFD-4801-980D-C9BECD11E2AA}" destId="{55CD7EB5-790C-4974-AC99-70CA759D2660}" srcOrd="1" destOrd="0" presId="urn:microsoft.com/office/officeart/2005/8/layout/pyramid1"/>
    <dgm:cxn modelId="{AD5DFC48-824E-488B-A463-6FFAAA955032}" type="presOf" srcId="{854934CD-45C6-4933-8BC1-C1C08A9351B0}" destId="{039E767E-4D7E-4B65-8F73-9FCF3A5E672D}" srcOrd="1" destOrd="0" presId="urn:microsoft.com/office/officeart/2005/8/layout/pyramid1"/>
    <dgm:cxn modelId="{877186D1-ABC2-4BC5-85E4-E23D7C9213BA}" type="presOf" srcId="{2EE8C85C-71AF-455C-BAB4-2FAE46E73E5C}" destId="{8C92E631-64E4-465A-AB1D-72613FBC4DCA}" srcOrd="0" destOrd="0" presId="urn:microsoft.com/office/officeart/2005/8/layout/pyramid1"/>
    <dgm:cxn modelId="{731F8412-E4E2-46FB-8493-E817F1C51747}" srcId="{4079EDF8-D370-4C23-A25A-3063CA69E117}" destId="{854934CD-45C6-4933-8BC1-C1C08A9351B0}" srcOrd="1" destOrd="0" parTransId="{6EF926A0-56E8-4DC2-BD11-F9A234B1C7D3}" sibTransId="{8F625CC7-C5DE-4928-AB68-6870D797C85A}"/>
    <dgm:cxn modelId="{BAA09D34-AA48-43E3-A5AF-C9F42CDBDDDC}" srcId="{4079EDF8-D370-4C23-A25A-3063CA69E117}" destId="{2EF3C9A5-7EFD-4801-980D-C9BECD11E2AA}" srcOrd="0" destOrd="0" parTransId="{F3B9C81F-3717-4273-8FA3-F387D74ADBA8}" sibTransId="{9EC477FE-9468-46A2-A0AB-008A7B9F9D6E}"/>
    <dgm:cxn modelId="{4F0F45D7-E352-470D-A316-CD75622A64F2}" type="presOf" srcId="{2EE8C85C-71AF-455C-BAB4-2FAE46E73E5C}" destId="{1B24CC69-1119-42B9-9377-350F81E4CC52}" srcOrd="1" destOrd="0" presId="urn:microsoft.com/office/officeart/2005/8/layout/pyramid1"/>
    <dgm:cxn modelId="{9240DED5-2B9E-4F98-A6E4-62A22FDF9979}" type="presOf" srcId="{854934CD-45C6-4933-8BC1-C1C08A9351B0}" destId="{8202E578-56C2-44C0-8501-8EBA76A70734}" srcOrd="0" destOrd="0" presId="urn:microsoft.com/office/officeart/2005/8/layout/pyramid1"/>
    <dgm:cxn modelId="{B1E0A0B4-EE6E-487A-86C6-573B63D46E02}" type="presParOf" srcId="{63B28254-6400-4334-AA3B-D0841D5F1D19}" destId="{1EC6FEAE-5307-4534-9AFB-489929C2B31A}" srcOrd="0" destOrd="0" presId="urn:microsoft.com/office/officeart/2005/8/layout/pyramid1"/>
    <dgm:cxn modelId="{C7CF0BB0-6E61-47E7-BC99-019F2A082686}" type="presParOf" srcId="{1EC6FEAE-5307-4534-9AFB-489929C2B31A}" destId="{7C55318C-CE29-4D60-A3F6-8F2F631D9E0E}" srcOrd="0" destOrd="0" presId="urn:microsoft.com/office/officeart/2005/8/layout/pyramid1"/>
    <dgm:cxn modelId="{EF0BF1AE-8E1C-4A32-8F05-27A925B7F4D7}" type="presParOf" srcId="{1EC6FEAE-5307-4534-9AFB-489929C2B31A}" destId="{55CD7EB5-790C-4974-AC99-70CA759D2660}" srcOrd="1" destOrd="0" presId="urn:microsoft.com/office/officeart/2005/8/layout/pyramid1"/>
    <dgm:cxn modelId="{36698D11-7D19-4BC5-B308-CD42E8B1196D}" type="presParOf" srcId="{63B28254-6400-4334-AA3B-D0841D5F1D19}" destId="{109B2F2F-B83B-41AB-8AB0-087986F199A0}" srcOrd="1" destOrd="0" presId="urn:microsoft.com/office/officeart/2005/8/layout/pyramid1"/>
    <dgm:cxn modelId="{520190A5-364B-4145-A38D-C9777AB0654F}" type="presParOf" srcId="{109B2F2F-B83B-41AB-8AB0-087986F199A0}" destId="{8202E578-56C2-44C0-8501-8EBA76A70734}" srcOrd="0" destOrd="0" presId="urn:microsoft.com/office/officeart/2005/8/layout/pyramid1"/>
    <dgm:cxn modelId="{8C240C90-F3F9-4FE2-9819-F59ACFB24D4A}" type="presParOf" srcId="{109B2F2F-B83B-41AB-8AB0-087986F199A0}" destId="{039E767E-4D7E-4B65-8F73-9FCF3A5E672D}" srcOrd="1" destOrd="0" presId="urn:microsoft.com/office/officeart/2005/8/layout/pyramid1"/>
    <dgm:cxn modelId="{87BBB73D-A7E1-4CD5-BF19-DE46ED66823A}" type="presParOf" srcId="{63B28254-6400-4334-AA3B-D0841D5F1D19}" destId="{75E99D53-C74C-4DF8-A991-E22154C07524}" srcOrd="2" destOrd="0" presId="urn:microsoft.com/office/officeart/2005/8/layout/pyramid1"/>
    <dgm:cxn modelId="{8A346B68-7914-47F4-92FA-668AE19FDD5F}" type="presParOf" srcId="{75E99D53-C74C-4DF8-A991-E22154C07524}" destId="{8C92E631-64E4-465A-AB1D-72613FBC4DCA}" srcOrd="0" destOrd="0" presId="urn:microsoft.com/office/officeart/2005/8/layout/pyramid1"/>
    <dgm:cxn modelId="{3823DAD9-6B2D-4998-BA6B-413FD0C8B414}" type="presParOf" srcId="{75E99D53-C74C-4DF8-A991-E22154C07524}" destId="{1B24CC69-1119-42B9-9377-350F81E4CC5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5318C-CE29-4D60-A3F6-8F2F631D9E0E}">
      <dsp:nvSpPr>
        <dsp:cNvPr id="0" name=""/>
        <dsp:cNvSpPr/>
      </dsp:nvSpPr>
      <dsp:spPr>
        <a:xfrm>
          <a:off x="1665127" y="0"/>
          <a:ext cx="1656184" cy="1536170"/>
        </a:xfrm>
        <a:prstGeom prst="trapezoid">
          <a:avLst>
            <a:gd name="adj" fmla="val 53906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 уровень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5127" y="0"/>
        <a:ext cx="1656184" cy="1536170"/>
      </dsp:txXfrm>
    </dsp:sp>
    <dsp:sp modelId="{8202E578-56C2-44C0-8501-8EBA76A70734}">
      <dsp:nvSpPr>
        <dsp:cNvPr id="0" name=""/>
        <dsp:cNvSpPr/>
      </dsp:nvSpPr>
      <dsp:spPr>
        <a:xfrm>
          <a:off x="828091" y="1536170"/>
          <a:ext cx="3312368" cy="1536170"/>
        </a:xfrm>
        <a:prstGeom prst="trapezoid">
          <a:avLst>
            <a:gd name="adj" fmla="val 53906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Региональный уровень</a:t>
          </a:r>
          <a:endParaRPr lang="ru-RU" sz="1600" kern="1200" dirty="0"/>
        </a:p>
      </dsp:txBody>
      <dsp:txXfrm>
        <a:off x="1407756" y="1536170"/>
        <a:ext cx="2153039" cy="1536170"/>
      </dsp:txXfrm>
    </dsp:sp>
    <dsp:sp modelId="{8C92E631-64E4-465A-AB1D-72613FBC4DCA}">
      <dsp:nvSpPr>
        <dsp:cNvPr id="0" name=""/>
        <dsp:cNvSpPr/>
      </dsp:nvSpPr>
      <dsp:spPr>
        <a:xfrm>
          <a:off x="0" y="3072340"/>
          <a:ext cx="4968552" cy="1536170"/>
        </a:xfrm>
        <a:prstGeom prst="trapezoid">
          <a:avLst>
            <a:gd name="adj" fmla="val 53906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Уровень организации</a:t>
          </a:r>
          <a:endParaRPr lang="ru-RU" sz="1800" kern="1200" dirty="0"/>
        </a:p>
      </dsp:txBody>
      <dsp:txXfrm>
        <a:off x="869496" y="3072340"/>
        <a:ext cx="3229558" cy="1536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1979712" y="130565"/>
            <a:ext cx="6984776" cy="5239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Муниципальное бюджетное общеобразовательное учреждение </a:t>
            </a:r>
            <a:endParaRPr lang="ru-RU" sz="16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ru-RU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</a:t>
            </a:r>
            <a:r>
              <a:rPr lang="ru-RU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Средняя общеобразовательная школа </a:t>
            </a:r>
            <a:r>
              <a:rPr lang="ru-RU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№</a:t>
            </a:r>
            <a:r>
              <a:rPr lang="ru-RU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5» </a:t>
            </a:r>
            <a:r>
              <a:rPr lang="ru-RU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г. </a:t>
            </a:r>
            <a:r>
              <a:rPr lang="ru-RU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Новокузнецка </a:t>
            </a:r>
            <a:endParaRPr kumimoji="0" lang="ru-RU" sz="1600" b="1" i="0" u="none" strike="noStrike" normalizeH="0" baseline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424935" cy="175432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  <a:latin typeface="Arial Black" panose="020B0A04020102020204" pitchFamily="34" charset="0"/>
              </a:rPr>
              <a:t>«Оптимизация мониторинга учета посещаемости учащихся»</a:t>
            </a:r>
            <a:endParaRPr lang="ru-RU" sz="3600" dirty="0">
              <a:solidFill>
                <a:schemeClr val="accent5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1520" y="1412776"/>
            <a:ext cx="8424936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Презентация паспорта бережливого проекта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51520" y="4581128"/>
            <a:ext cx="360040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charset="0"/>
              </a:rPr>
              <a:t>Заместитель директора: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charset="0"/>
              </a:rPr>
              <a:t>Германская</a:t>
            </a:r>
            <a:r>
              <a:rPr kumimoji="0" lang="ru-RU" sz="1400" b="1" i="0" u="none" strike="noStrike" normalizeH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charset="0"/>
              </a:rPr>
              <a:t> Оксана Сергеевна</a:t>
            </a:r>
            <a:endParaRPr kumimoji="0" lang="ru-RU" sz="1400" b="1" i="0" u="none" strike="noStrike" normalizeH="0" baseline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51520" y="6381328"/>
            <a:ext cx="2339752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charset="0"/>
              </a:rPr>
              <a:t>г. </a:t>
            </a:r>
            <a:r>
              <a:rPr kumimoji="0" lang="ru-RU" sz="1400" b="1" i="0" u="none" strike="noStrike" normalizeH="0" baseline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charset="0"/>
              </a:rPr>
              <a:t>Новокузнецк, 2021 год </a:t>
            </a: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957" y="116632"/>
            <a:ext cx="6505179" cy="1384995"/>
          </a:xfrm>
        </p:spPr>
        <p:txBody>
          <a:bodyPr/>
          <a:lstStyle/>
          <a:p>
            <a:r>
              <a:rPr lang="ru-RU" sz="2000" dirty="0">
                <a:latin typeface="Arial Black" panose="020B0A04020102020204" pitchFamily="34" charset="0"/>
              </a:rPr>
              <a:t>Результаты </a:t>
            </a:r>
            <a:r>
              <a:rPr lang="ru-RU" sz="2000" dirty="0" smtClean="0">
                <a:latin typeface="Arial Black" panose="020B0A04020102020204" pitchFamily="34" charset="0"/>
              </a:rPr>
              <a:t>проекта</a:t>
            </a:r>
            <a:r>
              <a:rPr lang="ru-RU" sz="2000" dirty="0">
                <a:latin typeface="Arial Black" panose="020B0A04020102020204" pitchFamily="34" charset="0"/>
              </a:rPr>
              <a:t/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dirty="0"/>
              <a:t>Разработанные </a:t>
            </a:r>
            <a:r>
              <a:rPr lang="ru-RU" dirty="0" smtClean="0"/>
              <a:t>стандарты (СОК)</a:t>
            </a:r>
            <a:br>
              <a:rPr lang="ru-RU" dirty="0" smtClean="0"/>
            </a:br>
            <a:r>
              <a:rPr lang="ru-RU" dirty="0" smtClean="0"/>
              <a:t> по внедренным улучшениям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57158" y="2000240"/>
            <a:ext cx="3357586" cy="42148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Решение:</a:t>
            </a:r>
          </a:p>
          <a:p>
            <a:pPr marL="228600" indent="-228600" algn="l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единой образовательной платформы для участников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образовательной</a:t>
            </a:r>
          </a:p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l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единой формы ведомости посещаемости учебных занятий за день, месяц и полугодие</a:t>
            </a:r>
          </a:p>
          <a:p>
            <a:pPr marL="228600" indent="-228600" algn="l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Электронный документооборот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092006"/>
              </p:ext>
            </p:extLst>
          </p:nvPr>
        </p:nvGraphicFramePr>
        <p:xfrm>
          <a:off x="4067942" y="1843842"/>
          <a:ext cx="4968555" cy="475350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31838">
                  <a:extLst>
                    <a:ext uri="{9D8B030D-6E8A-4147-A177-3AD203B41FA5}">
                      <a16:colId xmlns:a16="http://schemas.microsoft.com/office/drawing/2014/main" val="1029088970"/>
                    </a:ext>
                  </a:extLst>
                </a:gridCol>
                <a:gridCol w="652389">
                  <a:extLst>
                    <a:ext uri="{9D8B030D-6E8A-4147-A177-3AD203B41FA5}">
                      <a16:colId xmlns:a16="http://schemas.microsoft.com/office/drawing/2014/main" val="3292464990"/>
                    </a:ext>
                  </a:extLst>
                </a:gridCol>
                <a:gridCol w="453836">
                  <a:extLst>
                    <a:ext uri="{9D8B030D-6E8A-4147-A177-3AD203B41FA5}">
                      <a16:colId xmlns:a16="http://schemas.microsoft.com/office/drawing/2014/main" val="199674252"/>
                    </a:ext>
                  </a:extLst>
                </a:gridCol>
                <a:gridCol w="453836">
                  <a:extLst>
                    <a:ext uri="{9D8B030D-6E8A-4147-A177-3AD203B41FA5}">
                      <a16:colId xmlns:a16="http://schemas.microsoft.com/office/drawing/2014/main" val="2581549734"/>
                    </a:ext>
                  </a:extLst>
                </a:gridCol>
                <a:gridCol w="453836">
                  <a:extLst>
                    <a:ext uri="{9D8B030D-6E8A-4147-A177-3AD203B41FA5}">
                      <a16:colId xmlns:a16="http://schemas.microsoft.com/office/drawing/2014/main" val="2151202922"/>
                    </a:ext>
                  </a:extLst>
                </a:gridCol>
                <a:gridCol w="453836">
                  <a:extLst>
                    <a:ext uri="{9D8B030D-6E8A-4147-A177-3AD203B41FA5}">
                      <a16:colId xmlns:a16="http://schemas.microsoft.com/office/drawing/2014/main" val="1585973257"/>
                    </a:ext>
                  </a:extLst>
                </a:gridCol>
                <a:gridCol w="983310">
                  <a:extLst>
                    <a:ext uri="{9D8B030D-6E8A-4147-A177-3AD203B41FA5}">
                      <a16:colId xmlns:a16="http://schemas.microsoft.com/office/drawing/2014/main" val="3902544423"/>
                    </a:ext>
                  </a:extLst>
                </a:gridCol>
                <a:gridCol w="985674">
                  <a:extLst>
                    <a:ext uri="{9D8B030D-6E8A-4147-A177-3AD203B41FA5}">
                      <a16:colId xmlns:a16="http://schemas.microsoft.com/office/drawing/2014/main" val="2921339740"/>
                    </a:ext>
                  </a:extLst>
                </a:gridCol>
              </a:tblGrid>
              <a:tr h="968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класс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количество учащихся в классе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отсутствуют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 болезни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из них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76334020"/>
                  </a:ext>
                </a:extLst>
              </a:tr>
              <a:tr h="297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ОРЗ, грипп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другие болезни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отсутствуют без причины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Ф.И. систематически пропускающих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693946289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1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427941287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1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828444943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1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342501447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1 Г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4083949694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2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481132582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2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06243673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2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073970874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2 Г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677144004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3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320192248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3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164470265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3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654622339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3 Г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66476954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1165224768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793703728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775069949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 Г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190478100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1-4 классы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445494389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447077459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675300090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145374239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085215582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 Г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897931163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6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479409883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6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4039010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6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1193528659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7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285426662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7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566270639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7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1231949237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7 Г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206051591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8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1967972534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8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387937960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8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987947521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9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710569557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9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809438724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9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80270986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5-9 классы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815338103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1828499839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786309743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303559261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10-11 класс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1631119896"/>
                  </a:ext>
                </a:extLst>
              </a:tr>
              <a:tr h="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710989535"/>
                  </a:ext>
                </a:extLst>
              </a:tr>
              <a:tr h="183058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Итого по школе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1386894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80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511" y="116631"/>
            <a:ext cx="6031972" cy="1169551"/>
          </a:xfrm>
        </p:spPr>
        <p:txBody>
          <a:bodyPr/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Паспорт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проекта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/>
              <a:t> </a:t>
            </a: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</a:rPr>
              <a:t>«Оптимизация мониторинга учета посещаемости </a:t>
            </a:r>
            <a:br>
              <a:rPr lang="ru-RU" sz="18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</a:rPr>
              <a:t>учащихся»</a:t>
            </a:r>
            <a:endParaRPr lang="ru-RU" sz="18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796136" y="1052736"/>
            <a:ext cx="2160240" cy="2444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 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«01» сентября 2021 г.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56134" y="1052736"/>
            <a:ext cx="2775705" cy="6480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   Германская О.С.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«01» сентября 2021 г.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78287"/>
              </p:ext>
            </p:extLst>
          </p:nvPr>
        </p:nvGraphicFramePr>
        <p:xfrm>
          <a:off x="251520" y="1772816"/>
          <a:ext cx="8712968" cy="482453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39530">
                  <a:extLst>
                    <a:ext uri="{9D8B030D-6E8A-4147-A177-3AD203B41FA5}">
                      <a16:colId xmlns:a16="http://schemas.microsoft.com/office/drawing/2014/main" val="825175413"/>
                    </a:ext>
                  </a:extLst>
                </a:gridCol>
                <a:gridCol w="4173438">
                  <a:extLst>
                    <a:ext uri="{9D8B030D-6E8A-4147-A177-3AD203B41FA5}">
                      <a16:colId xmlns:a16="http://schemas.microsoft.com/office/drawing/2014/main" val="783118097"/>
                    </a:ext>
                  </a:extLst>
                </a:gridCol>
              </a:tblGrid>
              <a:tr h="19672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Общие данные: </a:t>
                      </a:r>
                    </a:p>
                    <a:p>
                      <a:r>
                        <a:rPr lang="ru-RU" sz="1100" u="sng" dirty="0" smtClean="0"/>
                        <a:t>Заказчик: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Раева</a:t>
                      </a:r>
                      <a:r>
                        <a:rPr lang="ru-RU" sz="1100" baseline="0" dirty="0" smtClean="0"/>
                        <a:t> В.П.</a:t>
                      </a:r>
                      <a:r>
                        <a:rPr lang="ru-RU" sz="1100" dirty="0" smtClean="0"/>
                        <a:t>, директор МБОУ «</a:t>
                      </a:r>
                      <a:r>
                        <a:rPr lang="ru-RU" sz="1100" baseline="0" dirty="0" smtClean="0"/>
                        <a:t> СОШ № 5</a:t>
                      </a:r>
                      <a:r>
                        <a:rPr lang="ru-RU" sz="1100" dirty="0" smtClean="0"/>
                        <a:t>»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r>
                        <a:rPr lang="ru-RU" sz="1100" u="sng" dirty="0" smtClean="0"/>
                        <a:t>Руководитель процесса: </a:t>
                      </a:r>
                      <a:r>
                        <a:rPr lang="ru-RU" sz="1100" dirty="0" smtClean="0"/>
                        <a:t>Германская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 О. С., заместитель директора </a:t>
                      </a:r>
                    </a:p>
                    <a:p>
                      <a:r>
                        <a:rPr lang="ru-RU" sz="1100" u="sng" dirty="0" smtClean="0"/>
                        <a:t>Команда проекта: </a:t>
                      </a:r>
                      <a:r>
                        <a:rPr lang="ru-RU" sz="1100" u="sng" baseline="0" dirty="0" smtClean="0"/>
                        <a:t> </a:t>
                      </a:r>
                      <a:r>
                        <a:rPr lang="ru-RU" sz="1100" dirty="0" smtClean="0"/>
                        <a:t>Копытова</a:t>
                      </a:r>
                      <a:r>
                        <a:rPr lang="ru-RU" sz="1100" baseline="0" dirty="0" smtClean="0"/>
                        <a:t> Г.М.</a:t>
                      </a:r>
                      <a:r>
                        <a:rPr lang="ru-RU" sz="1100" dirty="0" smtClean="0"/>
                        <a:t>, </a:t>
                      </a:r>
                      <a:r>
                        <a:rPr lang="ru-RU" sz="1100" dirty="0" err="1" smtClean="0"/>
                        <a:t>Слепцова</a:t>
                      </a:r>
                      <a:r>
                        <a:rPr lang="ru-RU" sz="1100" baseline="0" dirty="0" smtClean="0"/>
                        <a:t> Н.И.</a:t>
                      </a:r>
                      <a:r>
                        <a:rPr lang="ru-RU" sz="1100" dirty="0" smtClean="0"/>
                        <a:t>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Ситников</a:t>
                      </a:r>
                      <a:r>
                        <a:rPr lang="ru-RU" sz="1100" baseline="0" dirty="0" smtClean="0"/>
                        <a:t> С.А., Майер Т.В., Бабкина О.П. </a:t>
                      </a:r>
                      <a:r>
                        <a:rPr lang="ru-RU" sz="1100" dirty="0" smtClean="0"/>
                        <a:t> </a:t>
                      </a:r>
                    </a:p>
                    <a:p>
                      <a:r>
                        <a:rPr lang="ru-RU" sz="1100" dirty="0" smtClean="0"/>
                        <a:t>Границы процесса:</a:t>
                      </a:r>
                    </a:p>
                    <a:p>
                      <a:r>
                        <a:rPr lang="ru-RU" sz="1100" u="sng" dirty="0" smtClean="0"/>
                        <a:t>Начало процесса: </a:t>
                      </a:r>
                      <a:r>
                        <a:rPr lang="ru-RU" sz="1100" dirty="0" smtClean="0"/>
                        <a:t>приход учащихся на занятия в школу </a:t>
                      </a:r>
                    </a:p>
                    <a:p>
                      <a:r>
                        <a:rPr lang="ru-RU" sz="1100" u="sng" dirty="0" smtClean="0"/>
                        <a:t>Конец процесса: </a:t>
                      </a:r>
                      <a:r>
                        <a:rPr lang="ru-RU" sz="1100" dirty="0" smtClean="0"/>
                        <a:t>формирование базы данных отсутствующих учащихся с указанием причины отсутствия</a:t>
                      </a:r>
                      <a:endParaRPr lang="ru-RU" sz="11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Обоснование: </a:t>
                      </a:r>
                    </a:p>
                    <a:p>
                      <a:r>
                        <a:rPr lang="ru-RU" sz="1100" dirty="0" smtClean="0"/>
                        <a:t>1.Отсутствие на рабочем месте человека, ответственного за контроль посещаемости. </a:t>
                      </a:r>
                    </a:p>
                    <a:p>
                      <a:r>
                        <a:rPr lang="ru-RU" sz="1100" dirty="0" smtClean="0"/>
                        <a:t>2.Отсутствие четкого, зафиксированного в нормативных документах, алгоритма контроля посещаемости занятий. </a:t>
                      </a:r>
                    </a:p>
                    <a:p>
                      <a:r>
                        <a:rPr lang="ru-RU" sz="1100" dirty="0" smtClean="0"/>
                        <a:t>3.Опоздание детей на уроки. </a:t>
                      </a:r>
                    </a:p>
                    <a:p>
                      <a:r>
                        <a:rPr lang="ru-RU" sz="1100" dirty="0" smtClean="0"/>
                        <a:t>4.Отсутствие на рабочем месте классных руководителей. </a:t>
                      </a:r>
                    </a:p>
                    <a:p>
                      <a:r>
                        <a:rPr lang="ru-RU" sz="1100" dirty="0" smtClean="0"/>
                        <a:t>5.Отсутствие связи с родителями.</a:t>
                      </a:r>
                      <a:endParaRPr lang="ru-RU" sz="11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916721"/>
                  </a:ext>
                </a:extLst>
              </a:tr>
              <a:tr h="2857291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Цель : сократить время протекания процесса осуществления контроля посещаемости занятий за не менее чем на 60% </a:t>
                      </a:r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en-US" sz="1100" dirty="0" smtClean="0"/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Эффекты: </a:t>
                      </a:r>
                      <a:endParaRPr lang="en-US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1.Сокращение времени протекания процесса в 1,4 раза.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Сокращение количества шагов 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3. Создание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единой платформы для обмена информацией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шаблонов ведомостей посещения учащимися учебных занятий за день, месяц и  полугодие.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мероприятий проекта: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Старт проекта: 06.09.2021 г.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текущей ситуации: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Фаза 1 «Открытие и подготовка проекта» – 06.09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17.09.21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Фаза 2 «Диагностика и целевое состояние» – 20.09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- 22.10.21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Фаза 3 «Внедрение» – 20.09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19.11.21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Фаза 4 «Анализ и исправления ошибок» – 22.11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-10.12.21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Фаза 5 «Закрепление результатов и закрытие проекта» – 06.12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-24.12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91624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597547"/>
              </p:ext>
            </p:extLst>
          </p:nvPr>
        </p:nvGraphicFramePr>
        <p:xfrm>
          <a:off x="338555" y="4149079"/>
          <a:ext cx="4140226" cy="12495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7244">
                  <a:extLst>
                    <a:ext uri="{9D8B030D-6E8A-4147-A177-3AD203B41FA5}">
                      <a16:colId xmlns:a16="http://schemas.microsoft.com/office/drawing/2014/main" val="694560458"/>
                    </a:ext>
                  </a:extLst>
                </a:gridCol>
                <a:gridCol w="1396491">
                  <a:extLst>
                    <a:ext uri="{9D8B030D-6E8A-4147-A177-3AD203B41FA5}">
                      <a16:colId xmlns:a16="http://schemas.microsoft.com/office/drawing/2014/main" val="553129434"/>
                    </a:ext>
                  </a:extLst>
                </a:gridCol>
                <a:gridCol w="1396491">
                  <a:extLst>
                    <a:ext uri="{9D8B030D-6E8A-4147-A177-3AD203B41FA5}">
                      <a16:colId xmlns:a16="http://schemas.microsoft.com/office/drawing/2014/main" val="792770070"/>
                    </a:ext>
                  </a:extLst>
                </a:gridCol>
              </a:tblGrid>
              <a:tr h="39458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Наименование,</a:t>
                      </a:r>
                      <a:r>
                        <a:rPr lang="ru-RU" sz="900" baseline="0" dirty="0" smtClean="0"/>
                        <a:t> цели, ед. изм.</a:t>
                      </a:r>
                      <a:endParaRPr lang="ru-RU" sz="9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Текущий показатель</a:t>
                      </a:r>
                      <a:endParaRPr lang="ru-RU" sz="9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Целевой показатель</a:t>
                      </a:r>
                      <a:endParaRPr lang="ru-RU" sz="9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810339"/>
                  </a:ext>
                </a:extLst>
              </a:tr>
              <a:tr h="4932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Сокращение времени протекания процесса,. час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ч. 40 мин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ч.</a:t>
                      </a:r>
                      <a:r>
                        <a:rPr lang="ru-RU" sz="800" baseline="0" dirty="0" smtClean="0"/>
                        <a:t> 30 мин.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72629"/>
                  </a:ext>
                </a:extLst>
              </a:tr>
              <a:tr h="36170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Сокращение количества шагов процесса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217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6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17" y="188640"/>
            <a:ext cx="2693366" cy="400110"/>
          </a:xfrm>
        </p:spPr>
        <p:txBody>
          <a:bodyPr/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44132"/>
            <a:ext cx="1045514" cy="10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3" y="3913004"/>
            <a:ext cx="633475" cy="72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60" y="2399123"/>
            <a:ext cx="790496" cy="79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47" y="3873192"/>
            <a:ext cx="770254" cy="77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16521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Германская Оксан Сергеевна – </a:t>
            </a:r>
          </a:p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заместитель директора по учебной-воспитательной  работе  – </a:t>
            </a:r>
          </a:p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руководитель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1055974" y="2601764"/>
            <a:ext cx="2952328" cy="587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Копытова Галина Михайловна – заместитель директора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3287" y="3971554"/>
            <a:ext cx="2729433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Ситников Сергей Анатольевич 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95317" y="2630811"/>
            <a:ext cx="2977083" cy="587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Слепцова</a:t>
            </a:r>
            <a:r>
              <a:rPr lang="ru-RU" sz="1400" b="1" dirty="0" smtClean="0">
                <a:solidFill>
                  <a:srgbClr val="002060"/>
                </a:solidFill>
              </a:rPr>
              <a:t> Наталья  Ивановна – </a:t>
            </a:r>
            <a:endParaRPr lang="ru-RU" sz="1400" b="1" dirty="0">
              <a:solidFill>
                <a:srgbClr val="002060"/>
              </a:solidFill>
            </a:endParaRPr>
          </a:p>
          <a:p>
            <a:pPr lvl="0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  <a:ea typeface="Calibri"/>
                <a:cs typeface="Times New Roman"/>
              </a:rPr>
              <a:t>з</a:t>
            </a:r>
            <a:r>
              <a:rPr lang="ru-RU" sz="1400" b="1" dirty="0" smtClean="0">
                <a:solidFill>
                  <a:srgbClr val="002060"/>
                </a:solidFill>
                <a:ea typeface="Calibri"/>
                <a:cs typeface="Times New Roman"/>
              </a:rPr>
              <a:t>аместитель директора по ВР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4051331"/>
            <a:ext cx="244827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Майер Татьяна Владимировна 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64978"/>
            <a:ext cx="803488" cy="8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75856" y="5462310"/>
            <a:ext cx="237626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Бабкина Ольга </a:t>
            </a:r>
          </a:p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Петровна 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6" y="2407711"/>
            <a:ext cx="781907" cy="78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66" y="568983"/>
            <a:ext cx="6325014" cy="435055"/>
          </a:xfrm>
        </p:spPr>
        <p:txBody>
          <a:bodyPr/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Карта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текущего состояния процесса</a:t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7916"/>
            <a:ext cx="6007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 (ОПИСАНИЕ СИТУАЦИИ «КАК ЕСТЬ») 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113537" y="2418562"/>
            <a:ext cx="288032" cy="16740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вход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585458"/>
              </p:ext>
            </p:extLst>
          </p:nvPr>
        </p:nvGraphicFramePr>
        <p:xfrm>
          <a:off x="549532" y="2549203"/>
          <a:ext cx="1466205" cy="14925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66205">
                  <a:extLst>
                    <a:ext uri="{9D8B030D-6E8A-4147-A177-3AD203B41FA5}">
                      <a16:colId xmlns:a16="http://schemas.microsoft.com/office/drawing/2014/main" val="1976334527"/>
                    </a:ext>
                  </a:extLst>
                </a:gridCol>
              </a:tblGrid>
              <a:tr h="149257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Входят в здание школы, занимают кабинеты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19615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 bwMode="auto">
          <a:xfrm>
            <a:off x="549532" y="2235484"/>
            <a:ext cx="1403029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2190147" y="2232452"/>
            <a:ext cx="1440160" cy="2339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Заместить директора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7486180" y="2300830"/>
            <a:ext cx="1368152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532172" y="4763211"/>
            <a:ext cx="1368152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</a:t>
            </a: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3782708" y="2250330"/>
            <a:ext cx="1454096" cy="2788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</a:t>
            </a: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2195736" y="2235484"/>
            <a:ext cx="1440160" cy="2339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Заместить директора</a:t>
            </a: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3430018" y="4763211"/>
            <a:ext cx="1440160" cy="2898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Заместить директора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4803"/>
              </p:ext>
            </p:extLst>
          </p:nvPr>
        </p:nvGraphicFramePr>
        <p:xfrm>
          <a:off x="2190147" y="2602127"/>
          <a:ext cx="1440160" cy="14669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976334527"/>
                    </a:ext>
                  </a:extLst>
                </a:gridCol>
              </a:tblGrid>
              <a:tr h="14669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 человека для сбора информации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19615"/>
                  </a:ext>
                </a:extLst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40618"/>
              </p:ext>
            </p:extLst>
          </p:nvPr>
        </p:nvGraphicFramePr>
        <p:xfrm>
          <a:off x="7419614" y="2635437"/>
          <a:ext cx="1501285" cy="14571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1285">
                  <a:extLst>
                    <a:ext uri="{9D8B030D-6E8A-4147-A177-3AD203B41FA5}">
                      <a16:colId xmlns:a16="http://schemas.microsoft.com/office/drawing/2014/main" val="1976334527"/>
                    </a:ext>
                  </a:extLst>
                </a:gridCol>
              </a:tblGrid>
              <a:tr h="145718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Подводит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сводные данные по посещаемости и их причинам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19615"/>
                  </a:ext>
                </a:extLst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113890"/>
              </p:ext>
            </p:extLst>
          </p:nvPr>
        </p:nvGraphicFramePr>
        <p:xfrm>
          <a:off x="1523431" y="5063006"/>
          <a:ext cx="1410233" cy="14449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0233">
                  <a:extLst>
                    <a:ext uri="{9D8B030D-6E8A-4147-A177-3AD203B41FA5}">
                      <a16:colId xmlns:a16="http://schemas.microsoft.com/office/drawing/2014/main" val="1976334527"/>
                    </a:ext>
                  </a:extLst>
                </a:gridCol>
              </a:tblGrid>
              <a:tr h="144498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информации заместителю директора</a:t>
                      </a:r>
                      <a:r>
                        <a:rPr lang="ru-RU" dirty="0" smtClean="0"/>
                        <a:t>                                                     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19615"/>
                  </a:ext>
                </a:extLst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999947"/>
              </p:ext>
            </p:extLst>
          </p:nvPr>
        </p:nvGraphicFramePr>
        <p:xfrm>
          <a:off x="3441050" y="5157191"/>
          <a:ext cx="1440160" cy="13507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976334527"/>
                    </a:ext>
                  </a:extLst>
                </a:gridCol>
              </a:tblGrid>
              <a:tr h="1350797"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данных в УО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19615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071391"/>
              </p:ext>
            </p:extLst>
          </p:nvPr>
        </p:nvGraphicFramePr>
        <p:xfrm>
          <a:off x="3783640" y="2609542"/>
          <a:ext cx="1525466" cy="14708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5466">
                  <a:extLst>
                    <a:ext uri="{9D8B030D-6E8A-4147-A177-3AD203B41FA5}">
                      <a16:colId xmlns:a16="http://schemas.microsoft.com/office/drawing/2014/main" val="1976334527"/>
                    </a:ext>
                  </a:extLst>
                </a:gridCol>
              </a:tblGrid>
              <a:tr h="147087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Обходит классы и уточняет количество учащихся.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заносит в  «Журнал учета посещаемости»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19615"/>
                  </a:ext>
                </a:extLst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 bwMode="auto">
          <a:xfrm>
            <a:off x="610200" y="4117312"/>
            <a:ext cx="1331021" cy="2073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10-15 мин.</a:t>
            </a: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2216248" y="4126903"/>
            <a:ext cx="1368152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мин.</a:t>
            </a: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3845637" y="4121208"/>
            <a:ext cx="1368152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40-60 мин.</a:t>
            </a:r>
          </a:p>
        </p:txBody>
      </p:sp>
      <p:sp>
        <p:nvSpPr>
          <p:cNvPr id="61" name="Выноска со стрелкой вниз 60"/>
          <p:cNvSpPr/>
          <p:nvPr/>
        </p:nvSpPr>
        <p:spPr bwMode="auto">
          <a:xfrm>
            <a:off x="257553" y="1735069"/>
            <a:ext cx="1368152" cy="531643"/>
          </a:xfrm>
          <a:prstGeom prst="downArrowCallou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Опоздание</a:t>
            </a:r>
          </a:p>
        </p:txBody>
      </p:sp>
      <p:sp>
        <p:nvSpPr>
          <p:cNvPr id="62" name="Выноска со стрелкой вниз 61"/>
          <p:cNvSpPr/>
          <p:nvPr/>
        </p:nvSpPr>
        <p:spPr bwMode="auto">
          <a:xfrm>
            <a:off x="1900060" y="1636582"/>
            <a:ext cx="1368152" cy="655343"/>
          </a:xfrm>
          <a:prstGeom prst="downArrowCallou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отсутствует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Выноска со стрелкой вниз 63"/>
          <p:cNvSpPr/>
          <p:nvPr/>
        </p:nvSpPr>
        <p:spPr bwMode="auto">
          <a:xfrm>
            <a:off x="4186102" y="1660669"/>
            <a:ext cx="1368152" cy="699857"/>
          </a:xfrm>
          <a:prstGeom prst="downArrowCallou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контроля посещаемости</a:t>
            </a:r>
            <a:r>
              <a:rPr kumimoji="0" lang="ru-RU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Выноска со стрелкой вниз 62"/>
          <p:cNvSpPr/>
          <p:nvPr/>
        </p:nvSpPr>
        <p:spPr bwMode="auto">
          <a:xfrm>
            <a:off x="3441050" y="1194539"/>
            <a:ext cx="1368152" cy="655343"/>
          </a:xfrm>
          <a:prstGeom prst="downArrowCallou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опаздывают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5165090" y="5026223"/>
            <a:ext cx="288032" cy="16827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выход</a:t>
            </a: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7491707" y="4126903"/>
            <a:ext cx="1298288" cy="2617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tx1"/>
                </a:solidFill>
                <a:latin typeface="Arial" charset="0"/>
              </a:rPr>
              <a:t>20-30 мин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1575922" y="6521911"/>
            <a:ext cx="1280652" cy="24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3-6 мин</a:t>
            </a: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3456315" y="6554662"/>
            <a:ext cx="1331709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5-10 мин</a:t>
            </a:r>
          </a:p>
        </p:txBody>
      </p:sp>
      <p:sp>
        <p:nvSpPr>
          <p:cNvPr id="71" name="Выноска со стрелкой вниз 70"/>
          <p:cNvSpPr/>
          <p:nvPr/>
        </p:nvSpPr>
        <p:spPr bwMode="auto">
          <a:xfrm>
            <a:off x="7203327" y="1842410"/>
            <a:ext cx="1240568" cy="563795"/>
          </a:xfrm>
          <a:prstGeom prst="downArrowCallou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работа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Выноска со стрелкой вниз 71"/>
          <p:cNvSpPr/>
          <p:nvPr/>
        </p:nvSpPr>
        <p:spPr bwMode="auto">
          <a:xfrm>
            <a:off x="7874677" y="1417806"/>
            <a:ext cx="1215121" cy="564360"/>
          </a:xfrm>
          <a:prstGeom prst="downArrowCallou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 единого бланка учета посещаемости</a:t>
            </a: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64795"/>
              </p:ext>
            </p:extLst>
          </p:nvPr>
        </p:nvGraphicFramePr>
        <p:xfrm>
          <a:off x="5477152" y="2635438"/>
          <a:ext cx="1759143" cy="14449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9143">
                  <a:extLst>
                    <a:ext uri="{9D8B030D-6E8A-4147-A177-3AD203B41FA5}">
                      <a16:colId xmlns:a16="http://schemas.microsoft.com/office/drawing/2014/main" val="1976334527"/>
                    </a:ext>
                  </a:extLst>
                </a:gridCol>
              </a:tblGrid>
              <a:tr h="144498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Обход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классных руководителей о выяснении причины отсутствия дете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r>
                        <a:rPr lang="ru-RU" dirty="0" smtClean="0"/>
                        <a:t>                                                     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19615"/>
                  </a:ext>
                </a:extLst>
              </a:tr>
            </a:tbl>
          </a:graphicData>
        </a:graphic>
      </p:graphicFrame>
      <p:sp>
        <p:nvSpPr>
          <p:cNvPr id="74" name="Прямоугольник 73"/>
          <p:cNvSpPr/>
          <p:nvPr/>
        </p:nvSpPr>
        <p:spPr bwMode="auto">
          <a:xfrm>
            <a:off x="5588822" y="4121177"/>
            <a:ext cx="1452762" cy="2448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40-120 мин</a:t>
            </a: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5595561" y="2255907"/>
            <a:ext cx="1490220" cy="2525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tx1"/>
                </a:solidFill>
                <a:latin typeface="Arial" charset="0"/>
              </a:rPr>
              <a:t>Ответственный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Выноска со стрелкой вниз 78"/>
          <p:cNvSpPr/>
          <p:nvPr/>
        </p:nvSpPr>
        <p:spPr bwMode="auto">
          <a:xfrm>
            <a:off x="5659883" y="1738746"/>
            <a:ext cx="1368152" cy="655343"/>
          </a:xfrm>
          <a:prstGeom prst="downArrowCallou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связи с родителями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Выноска со стрелкой вниз 75"/>
          <p:cNvSpPr/>
          <p:nvPr/>
        </p:nvSpPr>
        <p:spPr bwMode="auto">
          <a:xfrm>
            <a:off x="6042747" y="1181499"/>
            <a:ext cx="1368152" cy="655343"/>
          </a:xfrm>
          <a:prstGeom prst="downArrowCallou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классного руководителя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37002" y="6116621"/>
            <a:ext cx="3062601" cy="615680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– 90 мин.- 170 мин. </a:t>
            </a:r>
          </a:p>
        </p:txBody>
      </p:sp>
      <p:sp>
        <p:nvSpPr>
          <p:cNvPr id="23" name="Стрелка вправо 22"/>
          <p:cNvSpPr/>
          <p:nvPr/>
        </p:nvSpPr>
        <p:spPr bwMode="auto">
          <a:xfrm>
            <a:off x="1857356" y="3128622"/>
            <a:ext cx="410389" cy="228370"/>
          </a:xfrm>
          <a:prstGeom prst="rightArrow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Стрелка вправо 23"/>
          <p:cNvSpPr/>
          <p:nvPr/>
        </p:nvSpPr>
        <p:spPr bwMode="auto">
          <a:xfrm>
            <a:off x="3524864" y="3171587"/>
            <a:ext cx="363676" cy="229540"/>
          </a:xfrm>
          <a:prstGeom prst="rightArrow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>
            <a:off x="5213788" y="3159365"/>
            <a:ext cx="375033" cy="224644"/>
          </a:xfrm>
          <a:prstGeom prst="rightArrow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Стрелка вправо 25"/>
          <p:cNvSpPr/>
          <p:nvPr/>
        </p:nvSpPr>
        <p:spPr bwMode="auto">
          <a:xfrm>
            <a:off x="7097947" y="3171587"/>
            <a:ext cx="388234" cy="229541"/>
          </a:xfrm>
          <a:prstGeom prst="rightArrow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>
            <a:off x="1016044" y="5648560"/>
            <a:ext cx="387603" cy="228712"/>
          </a:xfrm>
          <a:prstGeom prst="rightArrow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Стрелка вправо 79"/>
          <p:cNvSpPr/>
          <p:nvPr/>
        </p:nvSpPr>
        <p:spPr bwMode="auto">
          <a:xfrm>
            <a:off x="3053448" y="5648560"/>
            <a:ext cx="362929" cy="227639"/>
          </a:xfrm>
          <a:prstGeom prst="rightArrow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Выноска со стрелкой вниз 80"/>
          <p:cNvSpPr/>
          <p:nvPr/>
        </p:nvSpPr>
        <p:spPr bwMode="auto">
          <a:xfrm>
            <a:off x="2864646" y="4420705"/>
            <a:ext cx="1215121" cy="435618"/>
          </a:xfrm>
          <a:prstGeom prst="downArrowCallou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Сбои в работе сети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572" y="1124744"/>
            <a:ext cx="3004349" cy="400110"/>
          </a:xfrm>
        </p:spPr>
        <p:txBody>
          <a:bodyPr/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Пирамида проблем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6634"/>
            <a:ext cx="6316184" cy="66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3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ВВЕДЕНИЕ В ПРЕДМЕТНУЮ ОБЛАСТЬ (ОПИСАНИЕ СИТУАЦИИ «КАК ЕСТЬ»)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80739792"/>
              </p:ext>
            </p:extLst>
          </p:nvPr>
        </p:nvGraphicFramePr>
        <p:xfrm>
          <a:off x="179512" y="1988840"/>
          <a:ext cx="4968552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Выноска со стрелкой влево 8"/>
          <p:cNvSpPr/>
          <p:nvPr/>
        </p:nvSpPr>
        <p:spPr bwMode="auto">
          <a:xfrm>
            <a:off x="3242643" y="2586740"/>
            <a:ext cx="2592288" cy="576064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выявлено</a:t>
            </a:r>
          </a:p>
        </p:txBody>
      </p:sp>
      <p:sp>
        <p:nvSpPr>
          <p:cNvPr id="13" name="Выноска со стрелкой влево 12"/>
          <p:cNvSpPr/>
          <p:nvPr/>
        </p:nvSpPr>
        <p:spPr bwMode="auto">
          <a:xfrm>
            <a:off x="3779912" y="3688697"/>
            <a:ext cx="2952328" cy="576064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Сбои в работе сети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 bwMode="auto">
          <a:xfrm>
            <a:off x="5148064" y="4293096"/>
            <a:ext cx="3456384" cy="2304255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опаздывают;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Ответственный отсутствует;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контроля посещаемости занятий;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руководителя; 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связи с родителями;  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бланка учета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посещаемости;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работа.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736" y="836712"/>
            <a:ext cx="5482591" cy="400110"/>
          </a:xfrm>
        </p:spPr>
        <p:txBody>
          <a:bodyPr/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Карта целевого состояния процесса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5856" y="0"/>
            <a:ext cx="5888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 (ОПИСАНИЕ СИТУАЦИИ «КАК ЕСТЬ»)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066678"/>
              </p:ext>
            </p:extLst>
          </p:nvPr>
        </p:nvGraphicFramePr>
        <p:xfrm>
          <a:off x="719942" y="2293087"/>
          <a:ext cx="1547802" cy="147815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47802">
                  <a:extLst>
                    <a:ext uri="{9D8B030D-6E8A-4147-A177-3AD203B41FA5}">
                      <a16:colId xmlns:a16="http://schemas.microsoft.com/office/drawing/2014/main" val="1976334527"/>
                    </a:ext>
                  </a:extLst>
                </a:gridCol>
              </a:tblGrid>
              <a:tr h="1478153"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Входят в здание школы, занимают кабинеты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1961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3875"/>
              </p:ext>
            </p:extLst>
          </p:nvPr>
        </p:nvGraphicFramePr>
        <p:xfrm>
          <a:off x="3615416" y="4819126"/>
          <a:ext cx="1524739" cy="156220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24739">
                  <a:extLst>
                    <a:ext uri="{9D8B030D-6E8A-4147-A177-3AD203B41FA5}">
                      <a16:colId xmlns:a16="http://schemas.microsoft.com/office/drawing/2014/main" val="1976334527"/>
                    </a:ext>
                  </a:extLst>
                </a:gridCol>
              </a:tblGrid>
              <a:tr h="156220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Передает данные в управление образования по электронной почте, сохраняет сводные данные для базы данных пропусков в локальной сети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1961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6706"/>
              </p:ext>
            </p:extLst>
          </p:nvPr>
        </p:nvGraphicFramePr>
        <p:xfrm>
          <a:off x="3206553" y="2267961"/>
          <a:ext cx="1725487" cy="15032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25487">
                  <a:extLst>
                    <a:ext uri="{9D8B030D-6E8A-4147-A177-3AD203B41FA5}">
                      <a16:colId xmlns:a16="http://schemas.microsoft.com/office/drawing/2014/main" val="1976334527"/>
                    </a:ext>
                  </a:extLst>
                </a:gridCol>
              </a:tblGrid>
              <a:tr h="150327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Собирает данные по посещаемости и передает при помощи мессенджера классному руководителю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1961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05061"/>
              </p:ext>
            </p:extLst>
          </p:nvPr>
        </p:nvGraphicFramePr>
        <p:xfrm>
          <a:off x="5798841" y="2293088"/>
          <a:ext cx="1647485" cy="14810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647485">
                  <a:extLst>
                    <a:ext uri="{9D8B030D-6E8A-4147-A177-3AD203B41FA5}">
                      <a16:colId xmlns:a16="http://schemas.microsoft.com/office/drawing/2014/main" val="1976334527"/>
                    </a:ext>
                  </a:extLst>
                </a:gridCol>
              </a:tblGrid>
              <a:tr h="1481018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Выясняет причины пропусков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отправляет данные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помощи мессенджера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1961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339222"/>
              </p:ext>
            </p:extLst>
          </p:nvPr>
        </p:nvGraphicFramePr>
        <p:xfrm>
          <a:off x="1403115" y="4872937"/>
          <a:ext cx="1440694" cy="155806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40694">
                  <a:extLst>
                    <a:ext uri="{9D8B030D-6E8A-4147-A177-3AD203B41FA5}">
                      <a16:colId xmlns:a16="http://schemas.microsoft.com/office/drawing/2014/main" val="1976334527"/>
                    </a:ext>
                  </a:extLst>
                </a:gridCol>
              </a:tblGrid>
              <a:tr h="155806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Заполняет сводную таблицу по посещаемости, передает данные заместителю директора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1961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 bwMode="auto">
          <a:xfrm>
            <a:off x="263804" y="2178264"/>
            <a:ext cx="288032" cy="16740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вход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10264" y="1853948"/>
            <a:ext cx="1324967" cy="3243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04210" y="3853857"/>
            <a:ext cx="1331021" cy="2073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10-15 мин.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216162" y="1849944"/>
            <a:ext cx="1718782" cy="2731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предметник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369506" y="3836557"/>
            <a:ext cx="1403029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5-10 мин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798841" y="1922586"/>
            <a:ext cx="1547650" cy="25567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898675" y="3842243"/>
            <a:ext cx="1447816" cy="2466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5-10 мин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 flipH="1">
            <a:off x="1377603" y="6513617"/>
            <a:ext cx="1466206" cy="2402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40-50 мин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409191" y="4484556"/>
            <a:ext cx="1403029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615415" y="4458985"/>
            <a:ext cx="1524739" cy="2233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676269" y="6479163"/>
            <a:ext cx="1403029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10-15 мин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436096" y="4820416"/>
            <a:ext cx="288032" cy="16827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выход</a:t>
            </a:r>
          </a:p>
        </p:txBody>
      </p:sp>
      <p:sp>
        <p:nvSpPr>
          <p:cNvPr id="23" name="Стрелка вправо 22"/>
          <p:cNvSpPr/>
          <p:nvPr/>
        </p:nvSpPr>
        <p:spPr bwMode="auto">
          <a:xfrm>
            <a:off x="2486473" y="2901111"/>
            <a:ext cx="396212" cy="228370"/>
          </a:xfrm>
          <a:prstGeom prst="rightArrow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Стрелка вправо 23"/>
          <p:cNvSpPr/>
          <p:nvPr/>
        </p:nvSpPr>
        <p:spPr bwMode="auto">
          <a:xfrm>
            <a:off x="5217030" y="2901110"/>
            <a:ext cx="363082" cy="228370"/>
          </a:xfrm>
          <a:prstGeom prst="rightArrow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>
            <a:off x="744091" y="5486041"/>
            <a:ext cx="463479" cy="289936"/>
          </a:xfrm>
          <a:prstGeom prst="rightArrow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Стрелка вправо 25"/>
          <p:cNvSpPr/>
          <p:nvPr/>
        </p:nvSpPr>
        <p:spPr bwMode="auto">
          <a:xfrm>
            <a:off x="2997434" y="5486041"/>
            <a:ext cx="422438" cy="289936"/>
          </a:xfrm>
          <a:prstGeom prst="rightArrow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929467" y="5775977"/>
            <a:ext cx="3062601" cy="820965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ВПП –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мин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Кофф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3,3% - 30%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585367" cy="707886"/>
          </a:xfrm>
        </p:spPr>
        <p:txBody>
          <a:bodyPr/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План мероприятий по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устранению проблем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19743"/>
              </p:ext>
            </p:extLst>
          </p:nvPr>
        </p:nvGraphicFramePr>
        <p:xfrm>
          <a:off x="179512" y="1124744"/>
          <a:ext cx="8784976" cy="56166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699370577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4049605249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54758423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250301998"/>
                    </a:ext>
                  </a:extLst>
                </a:gridCol>
              </a:tblGrid>
              <a:tr h="980222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Первопричина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Вклад в достижение</a:t>
                      </a:r>
                      <a:r>
                        <a:rPr lang="ru-RU" baseline="0" dirty="0" smtClean="0"/>
                        <a:t> цели, мин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174198"/>
                  </a:ext>
                </a:extLst>
              </a:tr>
              <a:tr h="90996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Временные потери при сборе данных по посещаемости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Несогласованность действий ответственных лиц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Разработка регламента взаимодействия ответственных лиц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45-120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927510"/>
                  </a:ext>
                </a:extLst>
              </a:tr>
              <a:tr h="90996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Опоздание</a:t>
                      </a:r>
                      <a:r>
                        <a:rPr lang="ru-RU" sz="1100" baseline="0" dirty="0" smtClean="0"/>
                        <a:t> учащегося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Отсутствие</a:t>
                      </a:r>
                      <a:r>
                        <a:rPr lang="ru-RU" sz="1100" baseline="0" dirty="0" smtClean="0"/>
                        <a:t> контроля со стороны законных представителей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Разработка регламента взаимодействия ответственных лиц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40-50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720157"/>
                  </a:ext>
                </a:extLst>
              </a:tr>
              <a:tr h="90996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Невозможность определения места нахождения ребенка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Отсутствие связи с родителями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Разработка регламента взаимодействия ответственных лиц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20-30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206579"/>
                  </a:ext>
                </a:extLst>
              </a:tr>
              <a:tr h="90996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Долгий подсчет сводных данных по посещаемости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О</a:t>
                      </a:r>
                      <a:r>
                        <a:rPr lang="ru-RU" sz="1100" dirty="0" smtClean="0"/>
                        <a:t>тсутствие установленных временных нормативов </a:t>
                      </a:r>
                    </a:p>
                    <a:p>
                      <a:r>
                        <a:rPr lang="ru-RU" sz="1100" dirty="0" smtClean="0"/>
                        <a:t>- Лишние передвижения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Разработка регламента взаимодействия ответственных лиц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20-30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33235"/>
                  </a:ext>
                </a:extLst>
              </a:tr>
              <a:tr h="9965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Долгое оформление итоговой отчетности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 smtClean="0"/>
                        <a:t>Отсутствие установленных временных нормативов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 smtClean="0"/>
                        <a:t>Отсутствие единых требований к оформлению документов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Внесение изменений в регламент оформления документов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20-30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07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826" y="116632"/>
            <a:ext cx="5008101" cy="707886"/>
          </a:xfrm>
        </p:spPr>
        <p:txBody>
          <a:bodyPr/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Визуализация 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(фотографии «Было» – «Стало») 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11560" y="1285860"/>
            <a:ext cx="3168352" cy="4149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Было</a:t>
            </a:r>
            <a:endParaRPr kumimoji="0" lang="ru-RU" sz="2400" b="1" i="0" u="none" strike="noStrike" normalizeH="0" baseline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357686" y="1285860"/>
            <a:ext cx="3888432" cy="4286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Стало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357686" y="5929330"/>
            <a:ext cx="4104456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Создание единой образовательной платформы для участников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образовательной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деятельности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23528" y="5949280"/>
            <a:ext cx="360040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 Black" pitchFamily="34" charset="0"/>
              </a:rPr>
              <a:t>Ведения «Журнала учета посещаемости»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59649">
            <a:off x="204325" y="2014673"/>
            <a:ext cx="1730153" cy="236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357694"/>
            <a:ext cx="2526473" cy="151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68346">
            <a:off x="1830054" y="2466474"/>
            <a:ext cx="2221374" cy="163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657563"/>
              </p:ext>
            </p:extLst>
          </p:nvPr>
        </p:nvGraphicFramePr>
        <p:xfrm>
          <a:off x="4261203" y="1843842"/>
          <a:ext cx="4775294" cy="396143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11151">
                  <a:extLst>
                    <a:ext uri="{9D8B030D-6E8A-4147-A177-3AD203B41FA5}">
                      <a16:colId xmlns:a16="http://schemas.microsoft.com/office/drawing/2014/main" val="1029088970"/>
                    </a:ext>
                  </a:extLst>
                </a:gridCol>
                <a:gridCol w="627013">
                  <a:extLst>
                    <a:ext uri="{9D8B030D-6E8A-4147-A177-3AD203B41FA5}">
                      <a16:colId xmlns:a16="http://schemas.microsoft.com/office/drawing/2014/main" val="3292464990"/>
                    </a:ext>
                  </a:extLst>
                </a:gridCol>
                <a:gridCol w="436183">
                  <a:extLst>
                    <a:ext uri="{9D8B030D-6E8A-4147-A177-3AD203B41FA5}">
                      <a16:colId xmlns:a16="http://schemas.microsoft.com/office/drawing/2014/main" val="199674252"/>
                    </a:ext>
                  </a:extLst>
                </a:gridCol>
                <a:gridCol w="436183">
                  <a:extLst>
                    <a:ext uri="{9D8B030D-6E8A-4147-A177-3AD203B41FA5}">
                      <a16:colId xmlns:a16="http://schemas.microsoft.com/office/drawing/2014/main" val="2581549734"/>
                    </a:ext>
                  </a:extLst>
                </a:gridCol>
                <a:gridCol w="436183">
                  <a:extLst>
                    <a:ext uri="{9D8B030D-6E8A-4147-A177-3AD203B41FA5}">
                      <a16:colId xmlns:a16="http://schemas.microsoft.com/office/drawing/2014/main" val="2151202922"/>
                    </a:ext>
                  </a:extLst>
                </a:gridCol>
                <a:gridCol w="436183">
                  <a:extLst>
                    <a:ext uri="{9D8B030D-6E8A-4147-A177-3AD203B41FA5}">
                      <a16:colId xmlns:a16="http://schemas.microsoft.com/office/drawing/2014/main" val="1585973257"/>
                    </a:ext>
                  </a:extLst>
                </a:gridCol>
                <a:gridCol w="945063">
                  <a:extLst>
                    <a:ext uri="{9D8B030D-6E8A-4147-A177-3AD203B41FA5}">
                      <a16:colId xmlns:a16="http://schemas.microsoft.com/office/drawing/2014/main" val="3902544423"/>
                    </a:ext>
                  </a:extLst>
                </a:gridCol>
                <a:gridCol w="947335">
                  <a:extLst>
                    <a:ext uri="{9D8B030D-6E8A-4147-A177-3AD203B41FA5}">
                      <a16:colId xmlns:a16="http://schemas.microsoft.com/office/drawing/2014/main" val="2921339740"/>
                    </a:ext>
                  </a:extLst>
                </a:gridCol>
              </a:tblGrid>
              <a:tr h="806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 dirty="0">
                          <a:effectLst/>
                        </a:rPr>
                        <a:t>класс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количество учащихся в классе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отсутствуют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 болезни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из них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76334020"/>
                  </a:ext>
                </a:extLst>
              </a:tr>
              <a:tr h="247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ОРЗ, грипп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другие болезни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отсутствуют без причины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Ф.И. систематически пропускающих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ctr"/>
                </a:tc>
                <a:extLst>
                  <a:ext uri="{0D108BD9-81ED-4DB2-BD59-A6C34878D82A}">
                    <a16:rowId xmlns:a16="http://schemas.microsoft.com/office/drawing/2014/main" val="693946289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1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427941287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1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828444943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1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342501447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1 Г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4083949694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2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481132582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2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06243673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2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073970874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2 Г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677144004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3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320192248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3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164470265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3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654622339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3 Г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66476954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1165224768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793703728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775069949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4 Г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190478100"/>
                  </a:ext>
                </a:extLst>
              </a:tr>
              <a:tr h="138061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1-4 классы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445494389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447077459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675300090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145374239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085215582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 Г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897931163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6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479409883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6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4039010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6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1193528659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7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285426662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7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566270639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7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1231949237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7 Г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206051591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8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1967972534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8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387937960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8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987947521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9 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710569557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9 Б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2809438724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9 В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80270986"/>
                  </a:ext>
                </a:extLst>
              </a:tr>
              <a:tr h="138061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5-9 классы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815338103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1828499839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786309743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11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303559261"/>
                  </a:ext>
                </a:extLst>
              </a:tr>
              <a:tr h="138061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10-11 класс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1631119896"/>
                  </a:ext>
                </a:extLst>
              </a:tr>
              <a:tr h="80687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3710989535"/>
                  </a:ext>
                </a:extLst>
              </a:tr>
              <a:tr h="15255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Итого по школе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9" marR="4379" marT="4379" marB="0" anchor="b"/>
                </a:tc>
                <a:extLst>
                  <a:ext uri="{0D108BD9-81ED-4DB2-BD59-A6C34878D82A}">
                    <a16:rowId xmlns:a16="http://schemas.microsoft.com/office/drawing/2014/main" val="1386894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6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9141" y="260648"/>
            <a:ext cx="3823483" cy="400110"/>
          </a:xfrm>
        </p:spPr>
        <p:txBody>
          <a:bodyPr/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Достигнутые результаты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70415598"/>
              </p:ext>
            </p:extLst>
          </p:nvPr>
        </p:nvGraphicFramePr>
        <p:xfrm>
          <a:off x="1331640" y="4365104"/>
          <a:ext cx="590465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66291"/>
              </p:ext>
            </p:extLst>
          </p:nvPr>
        </p:nvGraphicFramePr>
        <p:xfrm>
          <a:off x="646659" y="1248092"/>
          <a:ext cx="7885781" cy="30564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75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 </a:t>
                      </a:r>
                      <a:r>
                        <a:rPr lang="ru-RU" sz="1200" dirty="0" smtClean="0"/>
                        <a:t>цели (</a:t>
                      </a:r>
                      <a:r>
                        <a:rPr lang="ru-RU" sz="1200" dirty="0" err="1" smtClean="0"/>
                        <a:t>ед.изм</a:t>
                      </a:r>
                      <a:r>
                        <a:rPr lang="ru-RU" sz="1200" dirty="0" smtClean="0"/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Текущий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Целевой </a:t>
                      </a:r>
                    </a:p>
                    <a:p>
                      <a:pPr algn="ctr"/>
                      <a:r>
                        <a:rPr lang="ru-RU" sz="1200" dirty="0" smtClean="0"/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Полученный </a:t>
                      </a:r>
                      <a:r>
                        <a:rPr lang="ru-RU" sz="1200" dirty="0" smtClean="0"/>
                        <a:t>результат, эффект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1.Сокращение времени при</a:t>
                      </a:r>
                      <a:r>
                        <a:rPr lang="ru-RU" sz="1200" kern="1200" baseline="0" dirty="0" smtClean="0"/>
                        <a:t> сборе данных по посещаемости;</a:t>
                      </a:r>
                      <a:endParaRPr lang="ru-RU" sz="12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2. Сокращение</a:t>
                      </a:r>
                      <a:r>
                        <a:rPr lang="ru-RU" sz="1200" kern="1200" baseline="0" dirty="0" smtClean="0"/>
                        <a:t> времени по выяснению причины отсутствия;</a:t>
                      </a:r>
                      <a:endParaRPr lang="en-US" sz="12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3.</a:t>
                      </a:r>
                      <a:r>
                        <a:rPr lang="ru-RU" sz="1200" kern="1200" dirty="0" smtClean="0"/>
                        <a:t>  Сокращение</a:t>
                      </a:r>
                      <a:r>
                        <a:rPr lang="ru-RU" sz="1200" kern="1200" baseline="0" dirty="0" smtClean="0"/>
                        <a:t> времени на</a:t>
                      </a:r>
                      <a:r>
                        <a:rPr lang="ru-RU" sz="1200" kern="1200" dirty="0" smtClean="0"/>
                        <a:t> оформление отчетной документации.</a:t>
                      </a:r>
                    </a:p>
                    <a:p>
                      <a:endParaRPr lang="ru-RU" sz="12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 90</a:t>
                      </a:r>
                      <a:r>
                        <a:rPr lang="ru-RU" sz="1200" kern="1200" baseline="0" dirty="0" smtClean="0"/>
                        <a:t> мин</a:t>
                      </a:r>
                      <a:r>
                        <a:rPr lang="ru-RU" sz="1200" kern="1200" dirty="0" smtClean="0"/>
                        <a:t> – 170 минут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/>
                        <a:t>70 мин – 100 минут</a:t>
                      </a:r>
                    </a:p>
                    <a:p>
                      <a:pPr marL="0" algn="l" defTabSz="914400" rtl="0" eaLnBrk="1" latinLnBrk="0" hangingPunct="1"/>
                      <a:endParaRPr lang="ru-RU" sz="1200" kern="1200" dirty="0" smtClean="0"/>
                    </a:p>
                    <a:p>
                      <a:pPr marL="0" algn="l" defTabSz="914400" rtl="0" eaLnBrk="1" latinLnBrk="0" hangingPunct="1"/>
                      <a:r>
                        <a:rPr lang="ru-RU" sz="1200" kern="1200" dirty="0" smtClean="0"/>
                        <a:t>Сокращение времени протекания процесса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kern="1200" dirty="0" smtClean="0"/>
                        <a:t>в 2,4 раза;</a:t>
                      </a:r>
                    </a:p>
                    <a:p>
                      <a:pPr marL="0" algn="l" defTabSz="914400" rtl="0" eaLnBrk="1" latinLnBrk="0" hangingPunct="1"/>
                      <a:endParaRPr lang="ru-RU" sz="1200" kern="1200" dirty="0" smtClean="0"/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/>
                        <a:t>1. Сокращение</a:t>
                      </a:r>
                      <a:r>
                        <a:rPr lang="ru-RU" sz="1200" kern="1200" baseline="0" dirty="0" smtClean="0"/>
                        <a:t> времени при проведении мониторинга посещаемости</a:t>
                      </a:r>
                      <a:r>
                        <a:rPr lang="ru-RU" sz="1200" kern="1200" dirty="0" smtClean="0"/>
                        <a:t>;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dirty="0" smtClean="0"/>
                        <a:t>2. Повышение качества оформления итоговой документации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10854</TotalTime>
  <Words>1168</Words>
  <Application>Microsoft Office PowerPoint</Application>
  <PresentationFormat>Экран (4:3)</PresentationFormat>
  <Paragraphs>901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Futura PT Book</vt:lpstr>
      <vt:lpstr>Futura PT Medium</vt:lpstr>
      <vt:lpstr>Times New Roman</vt:lpstr>
      <vt:lpstr>Оформление по умолчанию</vt:lpstr>
      <vt:lpstr>«Оптимизация мониторинга учета посещаемости учащихся»</vt:lpstr>
      <vt:lpstr>Паспорт проекта   «Оптимизация мониторинга учета посещаемости  учащихся»</vt:lpstr>
      <vt:lpstr>Команда проекта</vt:lpstr>
      <vt:lpstr>Карта текущего состояния процесса     </vt:lpstr>
      <vt:lpstr>Пирамида проблем</vt:lpstr>
      <vt:lpstr>Карта целевого состояния процесса</vt:lpstr>
      <vt:lpstr>План мероприятий по устранению проблем</vt:lpstr>
      <vt:lpstr>Визуализация  (фотографии «Было» – «Стало») </vt:lpstr>
      <vt:lpstr>Достигнутые результаты</vt:lpstr>
      <vt:lpstr>Результаты проекта Разработанные стандарты (СОК)  по внедренным улучшениям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Cab18-3</cp:lastModifiedBy>
  <cp:revision>632</cp:revision>
  <cp:lastPrinted>2019-02-18T01:46:55Z</cp:lastPrinted>
  <dcterms:created xsi:type="dcterms:W3CDTF">2007-01-29T08:57:19Z</dcterms:created>
  <dcterms:modified xsi:type="dcterms:W3CDTF">2021-12-27T10:26:22Z</dcterms:modified>
</cp:coreProperties>
</file>