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" initials="О" lastIdx="1" clrIdx="0">
    <p:extLst>
      <p:ext uri="{19B8F6BF-5375-455C-9EA6-DF929625EA0E}">
        <p15:presenceInfo xmlns:p15="http://schemas.microsoft.com/office/powerpoint/2012/main" userId="Ольг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717" autoAdjust="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9EDF8-D370-4C23-A25A-3063CA69E117}" type="doc">
      <dgm:prSet loTypeId="urn:microsoft.com/office/officeart/2005/8/layout/pyramid1" loCatId="pyramid" qsTypeId="urn:microsoft.com/office/officeart/2005/8/quickstyle/simple5" qsCatId="simple" csTypeId="urn:microsoft.com/office/officeart/2005/8/colors/accent2_3" csCatId="accent2" phldr="1"/>
      <dgm:spPr/>
    </dgm:pt>
    <dgm:pt modelId="{2EF3C9A5-7EFD-4801-980D-C9BECD11E2A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itchFamily="18" charset="0"/>
            </a:rPr>
            <a:t>Федеральный уровень</a:t>
          </a:r>
          <a:endParaRPr lang="ru-RU" sz="1600" dirty="0">
            <a:solidFill>
              <a:srgbClr val="002060"/>
            </a:solidFill>
            <a:latin typeface="Arial Black" panose="020B0A04020102020204" pitchFamily="34" charset="0"/>
            <a:cs typeface="Times New Roman" pitchFamily="18" charset="0"/>
          </a:endParaRPr>
        </a:p>
      </dgm:t>
    </dgm:pt>
    <dgm:pt modelId="{F3B9C81F-3717-4273-8FA3-F387D74ADBA8}" type="parTrans" cxnId="{BAA09D34-AA48-43E3-A5AF-C9F42CDBDDDC}">
      <dgm:prSet/>
      <dgm:spPr/>
      <dgm:t>
        <a:bodyPr/>
        <a:lstStyle/>
        <a:p>
          <a:endParaRPr lang="ru-RU"/>
        </a:p>
      </dgm:t>
    </dgm:pt>
    <dgm:pt modelId="{9EC477FE-9468-46A2-A0AB-008A7B9F9D6E}" type="sibTrans" cxnId="{BAA09D34-AA48-43E3-A5AF-C9F42CDBDDDC}">
      <dgm:prSet/>
      <dgm:spPr/>
      <dgm:t>
        <a:bodyPr/>
        <a:lstStyle/>
        <a:p>
          <a:endParaRPr lang="ru-RU"/>
        </a:p>
      </dgm:t>
    </dgm:pt>
    <dgm:pt modelId="{854934CD-45C6-4933-8BC1-C1C08A9351B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Arial Black" panose="020B0A04020102020204" pitchFamily="34" charset="0"/>
            </a:rPr>
            <a:t>Региональный уровень</a:t>
          </a:r>
          <a:endParaRPr lang="ru-RU" sz="1800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6EF926A0-56E8-4DC2-BD11-F9A234B1C7D3}" type="parTrans" cxnId="{731F8412-E4E2-46FB-8493-E817F1C51747}">
      <dgm:prSet/>
      <dgm:spPr/>
      <dgm:t>
        <a:bodyPr/>
        <a:lstStyle/>
        <a:p>
          <a:endParaRPr lang="ru-RU"/>
        </a:p>
      </dgm:t>
    </dgm:pt>
    <dgm:pt modelId="{8F625CC7-C5DE-4928-AB68-6870D797C85A}" type="sibTrans" cxnId="{731F8412-E4E2-46FB-8493-E817F1C51747}">
      <dgm:prSet/>
      <dgm:spPr/>
      <dgm:t>
        <a:bodyPr/>
        <a:lstStyle/>
        <a:p>
          <a:endParaRPr lang="ru-RU"/>
        </a:p>
      </dgm:t>
    </dgm:pt>
    <dgm:pt modelId="{2EE8C85C-71AF-455C-BAB4-2FAE46E73E5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Arial Black" panose="020B0A04020102020204" pitchFamily="34" charset="0"/>
            </a:rPr>
            <a:t>Уровень организации</a:t>
          </a:r>
          <a:endParaRPr lang="ru-RU" sz="2400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A9134102-D807-432E-8FAE-5BCC6E7FFA3D}" type="parTrans" cxnId="{0BE58407-BD2E-4130-850D-2618BB2558C0}">
      <dgm:prSet/>
      <dgm:spPr/>
      <dgm:t>
        <a:bodyPr/>
        <a:lstStyle/>
        <a:p>
          <a:endParaRPr lang="ru-RU"/>
        </a:p>
      </dgm:t>
    </dgm:pt>
    <dgm:pt modelId="{0EF66C8E-43C5-4CBC-AF2D-0CC99A1047AB}" type="sibTrans" cxnId="{0BE58407-BD2E-4130-850D-2618BB2558C0}">
      <dgm:prSet/>
      <dgm:spPr/>
      <dgm:t>
        <a:bodyPr/>
        <a:lstStyle/>
        <a:p>
          <a:endParaRPr lang="ru-RU"/>
        </a:p>
      </dgm:t>
    </dgm:pt>
    <dgm:pt modelId="{63B28254-6400-4334-AA3B-D0841D5F1D19}" type="pres">
      <dgm:prSet presAssocID="{4079EDF8-D370-4C23-A25A-3063CA69E117}" presName="Name0" presStyleCnt="0">
        <dgm:presLayoutVars>
          <dgm:dir/>
          <dgm:animLvl val="lvl"/>
          <dgm:resizeHandles val="exact"/>
        </dgm:presLayoutVars>
      </dgm:prSet>
      <dgm:spPr/>
    </dgm:pt>
    <dgm:pt modelId="{1EC6FEAE-5307-4534-9AFB-489929C2B31A}" type="pres">
      <dgm:prSet presAssocID="{2EF3C9A5-7EFD-4801-980D-C9BECD11E2AA}" presName="Name8" presStyleCnt="0"/>
      <dgm:spPr/>
    </dgm:pt>
    <dgm:pt modelId="{7C55318C-CE29-4D60-A3F6-8F2F631D9E0E}" type="pres">
      <dgm:prSet presAssocID="{2EF3C9A5-7EFD-4801-980D-C9BECD11E2AA}" presName="level" presStyleLbl="node1" presStyleIdx="0" presStyleCnt="3" custScaleX="99443" custScaleY="92595" custLinFactNeighborX="-3082" custLinFactNeighborY="-13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D7EB5-790C-4974-AC99-70CA759D2660}" type="pres">
      <dgm:prSet presAssocID="{2EF3C9A5-7EFD-4801-980D-C9BECD11E2A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B2F2F-B83B-41AB-8AB0-087986F199A0}" type="pres">
      <dgm:prSet presAssocID="{854934CD-45C6-4933-8BC1-C1C08A9351B0}" presName="Name8" presStyleCnt="0"/>
      <dgm:spPr/>
    </dgm:pt>
    <dgm:pt modelId="{8202E578-56C2-44C0-8501-8EBA76A70734}" type="pres">
      <dgm:prSet presAssocID="{854934CD-45C6-4933-8BC1-C1C08A9351B0}" presName="level" presStyleLbl="node1" presStyleIdx="1" presStyleCnt="3" custLinFactNeighborX="-1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E767E-4D7E-4B65-8F73-9FCF3A5E672D}" type="pres">
      <dgm:prSet presAssocID="{854934CD-45C6-4933-8BC1-C1C08A9351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99D53-C74C-4DF8-A991-E22154C07524}" type="pres">
      <dgm:prSet presAssocID="{2EE8C85C-71AF-455C-BAB4-2FAE46E73E5C}" presName="Name8" presStyleCnt="0"/>
      <dgm:spPr/>
    </dgm:pt>
    <dgm:pt modelId="{8C92E631-64E4-465A-AB1D-72613FBC4DCA}" type="pres">
      <dgm:prSet presAssocID="{2EE8C85C-71AF-455C-BAB4-2FAE46E73E5C}" presName="level" presStyleLbl="node1" presStyleIdx="2" presStyleCnt="3" custLinFactNeighborX="-21650" custLinFactNeighborY="29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4CC69-1119-42B9-9377-350F81E4CC52}" type="pres">
      <dgm:prSet presAssocID="{2EE8C85C-71AF-455C-BAB4-2FAE46E73E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86A07-E140-40F2-AEAC-4E73FB43AC29}" type="presOf" srcId="{2EF3C9A5-7EFD-4801-980D-C9BECD11E2AA}" destId="{7C55318C-CE29-4D60-A3F6-8F2F631D9E0E}" srcOrd="0" destOrd="0" presId="urn:microsoft.com/office/officeart/2005/8/layout/pyramid1"/>
    <dgm:cxn modelId="{B811837E-4994-42CC-8DEC-B9717BF8BA6B}" type="presOf" srcId="{4079EDF8-D370-4C23-A25A-3063CA69E117}" destId="{63B28254-6400-4334-AA3B-D0841D5F1D19}" srcOrd="0" destOrd="0" presId="urn:microsoft.com/office/officeart/2005/8/layout/pyramid1"/>
    <dgm:cxn modelId="{0BE58407-BD2E-4130-850D-2618BB2558C0}" srcId="{4079EDF8-D370-4C23-A25A-3063CA69E117}" destId="{2EE8C85C-71AF-455C-BAB4-2FAE46E73E5C}" srcOrd="2" destOrd="0" parTransId="{A9134102-D807-432E-8FAE-5BCC6E7FFA3D}" sibTransId="{0EF66C8E-43C5-4CBC-AF2D-0CC99A1047AB}"/>
    <dgm:cxn modelId="{60160E89-71F3-4DF4-A100-04C5D95D99CD}" type="presOf" srcId="{2EF3C9A5-7EFD-4801-980D-C9BECD11E2AA}" destId="{55CD7EB5-790C-4974-AC99-70CA759D2660}" srcOrd="1" destOrd="0" presId="urn:microsoft.com/office/officeart/2005/8/layout/pyramid1"/>
    <dgm:cxn modelId="{AD5DFC48-824E-488B-A463-6FFAAA955032}" type="presOf" srcId="{854934CD-45C6-4933-8BC1-C1C08A9351B0}" destId="{039E767E-4D7E-4B65-8F73-9FCF3A5E672D}" srcOrd="1" destOrd="0" presId="urn:microsoft.com/office/officeart/2005/8/layout/pyramid1"/>
    <dgm:cxn modelId="{877186D1-ABC2-4BC5-85E4-E23D7C9213BA}" type="presOf" srcId="{2EE8C85C-71AF-455C-BAB4-2FAE46E73E5C}" destId="{8C92E631-64E4-465A-AB1D-72613FBC4DCA}" srcOrd="0" destOrd="0" presId="urn:microsoft.com/office/officeart/2005/8/layout/pyramid1"/>
    <dgm:cxn modelId="{731F8412-E4E2-46FB-8493-E817F1C51747}" srcId="{4079EDF8-D370-4C23-A25A-3063CA69E117}" destId="{854934CD-45C6-4933-8BC1-C1C08A9351B0}" srcOrd="1" destOrd="0" parTransId="{6EF926A0-56E8-4DC2-BD11-F9A234B1C7D3}" sibTransId="{8F625CC7-C5DE-4928-AB68-6870D797C85A}"/>
    <dgm:cxn modelId="{BAA09D34-AA48-43E3-A5AF-C9F42CDBDDDC}" srcId="{4079EDF8-D370-4C23-A25A-3063CA69E117}" destId="{2EF3C9A5-7EFD-4801-980D-C9BECD11E2AA}" srcOrd="0" destOrd="0" parTransId="{F3B9C81F-3717-4273-8FA3-F387D74ADBA8}" sibTransId="{9EC477FE-9468-46A2-A0AB-008A7B9F9D6E}"/>
    <dgm:cxn modelId="{4F0F45D7-E352-470D-A316-CD75622A64F2}" type="presOf" srcId="{2EE8C85C-71AF-455C-BAB4-2FAE46E73E5C}" destId="{1B24CC69-1119-42B9-9377-350F81E4CC52}" srcOrd="1" destOrd="0" presId="urn:microsoft.com/office/officeart/2005/8/layout/pyramid1"/>
    <dgm:cxn modelId="{9240DED5-2B9E-4F98-A6E4-62A22FDF9979}" type="presOf" srcId="{854934CD-45C6-4933-8BC1-C1C08A9351B0}" destId="{8202E578-56C2-44C0-8501-8EBA76A70734}" srcOrd="0" destOrd="0" presId="urn:microsoft.com/office/officeart/2005/8/layout/pyramid1"/>
    <dgm:cxn modelId="{B1E0A0B4-EE6E-487A-86C6-573B63D46E02}" type="presParOf" srcId="{63B28254-6400-4334-AA3B-D0841D5F1D19}" destId="{1EC6FEAE-5307-4534-9AFB-489929C2B31A}" srcOrd="0" destOrd="0" presId="urn:microsoft.com/office/officeart/2005/8/layout/pyramid1"/>
    <dgm:cxn modelId="{C7CF0BB0-6E61-47E7-BC99-019F2A082686}" type="presParOf" srcId="{1EC6FEAE-5307-4534-9AFB-489929C2B31A}" destId="{7C55318C-CE29-4D60-A3F6-8F2F631D9E0E}" srcOrd="0" destOrd="0" presId="urn:microsoft.com/office/officeart/2005/8/layout/pyramid1"/>
    <dgm:cxn modelId="{EF0BF1AE-8E1C-4A32-8F05-27A925B7F4D7}" type="presParOf" srcId="{1EC6FEAE-5307-4534-9AFB-489929C2B31A}" destId="{55CD7EB5-790C-4974-AC99-70CA759D2660}" srcOrd="1" destOrd="0" presId="urn:microsoft.com/office/officeart/2005/8/layout/pyramid1"/>
    <dgm:cxn modelId="{36698D11-7D19-4BC5-B308-CD42E8B1196D}" type="presParOf" srcId="{63B28254-6400-4334-AA3B-D0841D5F1D19}" destId="{109B2F2F-B83B-41AB-8AB0-087986F199A0}" srcOrd="1" destOrd="0" presId="urn:microsoft.com/office/officeart/2005/8/layout/pyramid1"/>
    <dgm:cxn modelId="{520190A5-364B-4145-A38D-C9777AB0654F}" type="presParOf" srcId="{109B2F2F-B83B-41AB-8AB0-087986F199A0}" destId="{8202E578-56C2-44C0-8501-8EBA76A70734}" srcOrd="0" destOrd="0" presId="urn:microsoft.com/office/officeart/2005/8/layout/pyramid1"/>
    <dgm:cxn modelId="{8C240C90-F3F9-4FE2-9819-F59ACFB24D4A}" type="presParOf" srcId="{109B2F2F-B83B-41AB-8AB0-087986F199A0}" destId="{039E767E-4D7E-4B65-8F73-9FCF3A5E672D}" srcOrd="1" destOrd="0" presId="urn:microsoft.com/office/officeart/2005/8/layout/pyramid1"/>
    <dgm:cxn modelId="{87BBB73D-A7E1-4CD5-BF19-DE46ED66823A}" type="presParOf" srcId="{63B28254-6400-4334-AA3B-D0841D5F1D19}" destId="{75E99D53-C74C-4DF8-A991-E22154C07524}" srcOrd="2" destOrd="0" presId="urn:microsoft.com/office/officeart/2005/8/layout/pyramid1"/>
    <dgm:cxn modelId="{8A346B68-7914-47F4-92FA-668AE19FDD5F}" type="presParOf" srcId="{75E99D53-C74C-4DF8-A991-E22154C07524}" destId="{8C92E631-64E4-465A-AB1D-72613FBC4DCA}" srcOrd="0" destOrd="0" presId="urn:microsoft.com/office/officeart/2005/8/layout/pyramid1"/>
    <dgm:cxn modelId="{3823DAD9-6B2D-4998-BA6B-413FD0C8B414}" type="presParOf" srcId="{75E99D53-C74C-4DF8-A991-E22154C07524}" destId="{1B24CC69-1119-42B9-9377-350F81E4CC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5318C-CE29-4D60-A3F6-8F2F631D9E0E}">
      <dsp:nvSpPr>
        <dsp:cNvPr id="0" name=""/>
        <dsp:cNvSpPr/>
      </dsp:nvSpPr>
      <dsp:spPr>
        <a:xfrm>
          <a:off x="1980535" y="0"/>
          <a:ext cx="1872263" cy="1611693"/>
        </a:xfrm>
        <a:prstGeom prst="trapezoid">
          <a:avLst>
            <a:gd name="adj" fmla="val 58409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shade val="80000"/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itchFamily="18" charset="0"/>
            </a:rPr>
            <a:t>Федеральный уровень</a:t>
          </a:r>
          <a:endParaRPr lang="ru-RU" sz="1600" kern="1200" dirty="0">
            <a:solidFill>
              <a:srgbClr val="002060"/>
            </a:solidFill>
            <a:latin typeface="Arial Black" panose="020B0A04020102020204" pitchFamily="34" charset="0"/>
            <a:cs typeface="Times New Roman" pitchFamily="18" charset="0"/>
          </a:endParaRPr>
        </a:p>
      </dsp:txBody>
      <dsp:txXfrm>
        <a:off x="1980535" y="0"/>
        <a:ext cx="1872263" cy="1611693"/>
      </dsp:txXfrm>
    </dsp:sp>
    <dsp:sp modelId="{8202E578-56C2-44C0-8501-8EBA76A70734}">
      <dsp:nvSpPr>
        <dsp:cNvPr id="0" name=""/>
        <dsp:cNvSpPr/>
      </dsp:nvSpPr>
      <dsp:spPr>
        <a:xfrm>
          <a:off x="975618" y="1611693"/>
          <a:ext cx="3916068" cy="1740583"/>
        </a:xfrm>
        <a:prstGeom prst="trapezoid">
          <a:avLst>
            <a:gd name="adj" fmla="val 58409"/>
          </a:avLst>
        </a:prstGeom>
        <a:gradFill rotWithShape="0">
          <a:gsLst>
            <a:gs pos="0">
              <a:schemeClr val="accent2">
                <a:shade val="80000"/>
                <a:hueOff val="-213117"/>
                <a:satOff val="-2950"/>
                <a:lumOff val="14609"/>
                <a:alphaOff val="0"/>
              </a:schemeClr>
            </a:gs>
            <a:gs pos="90000">
              <a:schemeClr val="accent2">
                <a:shade val="80000"/>
                <a:hueOff val="-213117"/>
                <a:satOff val="-2950"/>
                <a:lumOff val="14609"/>
                <a:alphaOff val="0"/>
                <a:shade val="100000"/>
                <a:satMod val="105000"/>
              </a:schemeClr>
            </a:gs>
            <a:gs pos="100000">
              <a:schemeClr val="accent2">
                <a:shade val="80000"/>
                <a:hueOff val="-213117"/>
                <a:satOff val="-2950"/>
                <a:lumOff val="14609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shade val="80000"/>
              <a:hueOff val="-213117"/>
              <a:satOff val="-2950"/>
              <a:lumOff val="14609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Региональный уровень</a:t>
          </a:r>
          <a:endParaRPr lang="ru-RU" sz="18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1660930" y="1611693"/>
        <a:ext cx="2545444" cy="1740583"/>
      </dsp:txXfrm>
    </dsp:sp>
    <dsp:sp modelId="{8C92E631-64E4-465A-AB1D-72613FBC4DCA}">
      <dsp:nvSpPr>
        <dsp:cNvPr id="0" name=""/>
        <dsp:cNvSpPr/>
      </dsp:nvSpPr>
      <dsp:spPr>
        <a:xfrm>
          <a:off x="0" y="3352277"/>
          <a:ext cx="5949387" cy="1740583"/>
        </a:xfrm>
        <a:prstGeom prst="trapezoid">
          <a:avLst>
            <a:gd name="adj" fmla="val 58409"/>
          </a:avLst>
        </a:prstGeom>
        <a:gradFill rotWithShape="0">
          <a:gsLst>
            <a:gs pos="0">
              <a:schemeClr val="accent2">
                <a:shade val="80000"/>
                <a:hueOff val="-426235"/>
                <a:satOff val="-5901"/>
                <a:lumOff val="29218"/>
                <a:alphaOff val="0"/>
              </a:schemeClr>
            </a:gs>
            <a:gs pos="90000">
              <a:schemeClr val="accent2">
                <a:shade val="80000"/>
                <a:hueOff val="-426235"/>
                <a:satOff val="-5901"/>
                <a:lumOff val="29218"/>
                <a:alphaOff val="0"/>
                <a:shade val="100000"/>
                <a:satMod val="105000"/>
              </a:schemeClr>
            </a:gs>
            <a:gs pos="100000">
              <a:schemeClr val="accent2">
                <a:shade val="80000"/>
                <a:hueOff val="-426235"/>
                <a:satOff val="-5901"/>
                <a:lumOff val="29218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shade val="80000"/>
              <a:hueOff val="-426235"/>
              <a:satOff val="-5901"/>
              <a:lumOff val="29218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Уровень организации</a:t>
          </a:r>
          <a:endParaRPr lang="ru-RU" sz="24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1041142" y="3352277"/>
        <a:ext cx="3867101" cy="1740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7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1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5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0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2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8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6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9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2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821E030-30ED-4F24-9A33-6E95FBAA3F8A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7337AA6-2D5B-4CF0-9FE4-D4EB527DA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8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r1.nubex.ru/s13526-fc4/f8066_e5/mo_klassnyk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5" y="261046"/>
            <a:ext cx="2386100" cy="22144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3104" y="6250326"/>
            <a:ext cx="7758896" cy="60767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32699" y="5648443"/>
            <a:ext cx="6659301" cy="60188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14258" y="5038369"/>
            <a:ext cx="5177742" cy="6100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52749" y="4423219"/>
            <a:ext cx="3939251" cy="6134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61235" y="160338"/>
            <a:ext cx="954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«Средняя общеобразовательная школа № 5» г. Новокузнецка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4331" y="1378062"/>
            <a:ext cx="556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CC3300"/>
                </a:solidFill>
                <a:latin typeface="Arial" charset="0"/>
              </a:rPr>
              <a:t>Презентация паспорта бережливого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19514" y="2014578"/>
            <a:ext cx="10370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C3300"/>
                </a:solidFill>
                <a:latin typeface="Arial Black" panose="020B0A04020102020204" pitchFamily="34" charset="0"/>
              </a:rPr>
              <a:t>«Оптимизация процесса подготовки </a:t>
            </a:r>
            <a:r>
              <a:rPr lang="ru-RU" sz="4000" dirty="0" smtClean="0">
                <a:solidFill>
                  <a:srgbClr val="CC3300"/>
                </a:solidFill>
                <a:latin typeface="Arial Black" panose="020B0A04020102020204" pitchFamily="34" charset="0"/>
              </a:rPr>
              <a:t>сводного отчета</a:t>
            </a:r>
            <a:endParaRPr lang="ru-RU" sz="4000" dirty="0" smtClean="0">
              <a:solidFill>
                <a:srgbClr val="CC33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CC3300"/>
                </a:solidFill>
                <a:latin typeface="Arial Black" panose="020B0A04020102020204" pitchFamily="34" charset="0"/>
              </a:rPr>
              <a:t>при </a:t>
            </a:r>
            <a:r>
              <a:rPr lang="ru-RU" sz="4000" dirty="0">
                <a:solidFill>
                  <a:srgbClr val="CC3300"/>
                </a:solidFill>
                <a:latin typeface="Arial Black" panose="020B0A04020102020204" pitchFamily="34" charset="0"/>
              </a:rPr>
              <a:t>реализации </a:t>
            </a:r>
            <a:endParaRPr lang="ru-RU" sz="4000" dirty="0" smtClean="0">
              <a:solidFill>
                <a:srgbClr val="CC33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CC3300"/>
                </a:solidFill>
                <a:latin typeface="Arial Black" panose="020B0A04020102020204" pitchFamily="34" charset="0"/>
              </a:rPr>
              <a:t>Программы </a:t>
            </a:r>
            <a:r>
              <a:rPr lang="ru-RU" sz="4000" dirty="0">
                <a:solidFill>
                  <a:srgbClr val="CC3300"/>
                </a:solidFill>
                <a:latin typeface="Arial Black" panose="020B0A04020102020204" pitchFamily="34" charset="0"/>
              </a:rPr>
              <a:t>воспитания»</a:t>
            </a:r>
            <a:endParaRPr lang="ru-RU" sz="4000" dirty="0">
              <a:solidFill>
                <a:srgbClr val="CC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666" y="5533992"/>
            <a:ext cx="5578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Заместитель директора: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Германская Оксана Сергеевна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7160" y="6298805"/>
            <a:ext cx="3131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г. Новокузнецк, 2022 год </a:t>
            </a:r>
          </a:p>
        </p:txBody>
      </p:sp>
    </p:spTree>
    <p:extLst>
      <p:ext uri="{BB962C8B-B14F-4D97-AF65-F5344CB8AC3E}">
        <p14:creationId xmlns:p14="http://schemas.microsoft.com/office/powerpoint/2010/main" val="279027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290" y="289366"/>
            <a:ext cx="5960963" cy="63081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Д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остигнутые результаты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17813"/>
              </p:ext>
            </p:extLst>
          </p:nvPr>
        </p:nvGraphicFramePr>
        <p:xfrm>
          <a:off x="1328192" y="1169037"/>
          <a:ext cx="3162785" cy="4543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2785">
                  <a:extLst>
                    <a:ext uri="{9D8B030D-6E8A-4147-A177-3AD203B41FA5}">
                      <a16:colId xmlns:a16="http://schemas.microsoft.com/office/drawing/2014/main" val="174619487"/>
                    </a:ext>
                  </a:extLst>
                </a:gridCol>
              </a:tblGrid>
              <a:tr h="22715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Arial Black" panose="020B0A040201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Arial Black" panose="020B0A040201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28,2% - 63,5%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02475"/>
                  </a:ext>
                </a:extLst>
              </a:tr>
              <a:tr h="227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Arial Black" panose="020B0A040201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Arial Black" panose="020B0A040201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Arial Black" panose="020B0A04020102020204" pitchFamily="34" charset="0"/>
                        </a:rPr>
                        <a:t>182мин – 413 мин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83127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28192" y="5960962"/>
            <a:ext cx="2821331" cy="3819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 </a:t>
            </a:r>
            <a:r>
              <a:rPr lang="ru-RU" dirty="0" smtClean="0"/>
              <a:t>протекания процесса</a:t>
            </a:r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432630" y="1461298"/>
            <a:ext cx="4085862" cy="1006999"/>
          </a:xfrm>
          <a:prstGeom prst="downArrowCallou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Эффект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2375" y="2540639"/>
            <a:ext cx="4166885" cy="8449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Сокращение времени на поиск информации по проведению мероприятий по модулям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2630" y="3973001"/>
            <a:ext cx="4207397" cy="925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Сокращение времени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 составление годового самоанализа ВР с классом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32629" y="5469038"/>
            <a:ext cx="4207397" cy="9838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Сокращение времени на составление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сводного анализа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ВР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 школе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137002" y="3385592"/>
            <a:ext cx="697374" cy="54112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137002" y="4953964"/>
            <a:ext cx="697374" cy="52375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2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96" y="116632"/>
            <a:ext cx="12002947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Паспорт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проекта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rgbClr val="CC3300"/>
                </a:solidFill>
                <a:latin typeface="Arial Black" panose="020B0A04020102020204" pitchFamily="34" charset="0"/>
              </a:rPr>
              <a:t> «Оптимизация процесса подготовки сводного отчета при реализации программы воспитания»</a:t>
            </a:r>
            <a:r>
              <a:rPr lang="ru-RU" sz="2000" b="1" dirty="0" smtClean="0">
                <a:solidFill>
                  <a:srgbClr val="CC33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CC3300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latin typeface="Arial Black" panose="020B0A04020102020204" pitchFamily="34" charset="0"/>
              </a:rPr>
            </a:br>
            <a:endParaRPr lang="ru-RU" sz="2000" b="1" dirty="0"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62555" y="4752281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/>
              <a:t> </a:t>
            </a:r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361499" y="913104"/>
            <a:ext cx="2118877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«10» января 2022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98143" y="913104"/>
            <a:ext cx="2775705" cy="648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  Германская О.С.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«10» января 2022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93930"/>
              </p:ext>
            </p:extLst>
          </p:nvPr>
        </p:nvGraphicFramePr>
        <p:xfrm>
          <a:off x="196769" y="1553628"/>
          <a:ext cx="11887200" cy="53014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285053">
                  <a:extLst>
                    <a:ext uri="{9D8B030D-6E8A-4147-A177-3AD203B41FA5}">
                      <a16:colId xmlns:a16="http://schemas.microsoft.com/office/drawing/2014/main" val="825175413"/>
                    </a:ext>
                  </a:extLst>
                </a:gridCol>
                <a:gridCol w="5602147">
                  <a:extLst>
                    <a:ext uri="{9D8B030D-6E8A-4147-A177-3AD203B41FA5}">
                      <a16:colId xmlns:a16="http://schemas.microsoft.com/office/drawing/2014/main" val="783118097"/>
                    </a:ext>
                  </a:extLst>
                </a:gridCol>
              </a:tblGrid>
              <a:tr h="18724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Общие данные: </a:t>
                      </a:r>
                    </a:p>
                    <a:p>
                      <a:r>
                        <a:rPr lang="ru-RU" sz="1200" u="sng" dirty="0" smtClean="0"/>
                        <a:t>Заказчик: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Раева</a:t>
                      </a:r>
                      <a:r>
                        <a:rPr lang="ru-RU" sz="1200" baseline="0" dirty="0" smtClean="0"/>
                        <a:t> В.П.</a:t>
                      </a:r>
                      <a:r>
                        <a:rPr lang="ru-RU" sz="1200" dirty="0" smtClean="0"/>
                        <a:t>, директор МБОУ «</a:t>
                      </a:r>
                      <a:r>
                        <a:rPr lang="ru-RU" sz="1200" baseline="0" dirty="0" smtClean="0"/>
                        <a:t> СОШ № 5</a:t>
                      </a:r>
                      <a:r>
                        <a:rPr lang="ru-RU" sz="1200" dirty="0" smtClean="0"/>
                        <a:t>»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u="sng" dirty="0" smtClean="0"/>
                        <a:t>Руководитель процесса: </a:t>
                      </a:r>
                      <a:r>
                        <a:rPr lang="ru-RU" sz="1200" dirty="0" smtClean="0"/>
                        <a:t>Германская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О. С., заместитель директора </a:t>
                      </a:r>
                    </a:p>
                    <a:p>
                      <a:r>
                        <a:rPr lang="ru-RU" sz="1200" u="sng" dirty="0" smtClean="0"/>
                        <a:t>Команда проекта: </a:t>
                      </a:r>
                      <a:r>
                        <a:rPr lang="ru-RU" sz="1200" u="sng" baseline="0" dirty="0" smtClean="0"/>
                        <a:t> </a:t>
                      </a:r>
                      <a:r>
                        <a:rPr lang="ru-RU" sz="1200" dirty="0" smtClean="0"/>
                        <a:t>Копытова</a:t>
                      </a:r>
                      <a:r>
                        <a:rPr lang="ru-RU" sz="1200" baseline="0" dirty="0" smtClean="0"/>
                        <a:t> Г.М.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Слепцова</a:t>
                      </a:r>
                      <a:r>
                        <a:rPr lang="ru-RU" sz="1200" baseline="0" dirty="0" smtClean="0"/>
                        <a:t> Н.И.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Ситников</a:t>
                      </a:r>
                      <a:r>
                        <a:rPr lang="ru-RU" sz="1200" baseline="0" dirty="0" smtClean="0"/>
                        <a:t> С.А., Майер Т.В., Бабкина О.П. 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Границы процесса:</a:t>
                      </a:r>
                    </a:p>
                    <a:p>
                      <a:r>
                        <a:rPr lang="ru-RU" sz="1200" u="sng" dirty="0" smtClean="0"/>
                        <a:t>Начало процесса: </a:t>
                      </a:r>
                      <a:r>
                        <a:rPr lang="ru-RU" sz="1200" u="none" dirty="0" smtClean="0"/>
                        <a:t>создание</a:t>
                      </a:r>
                      <a:r>
                        <a:rPr lang="ru-RU" sz="1200" u="none" baseline="0" dirty="0" smtClean="0"/>
                        <a:t> единой таблицы по реализации работы по воспитательным модулям с классом.</a:t>
                      </a:r>
                      <a:endParaRPr lang="ru-RU" sz="1200" dirty="0" smtClean="0"/>
                    </a:p>
                    <a:p>
                      <a:r>
                        <a:rPr lang="ru-RU" sz="1200" u="sng" dirty="0" smtClean="0"/>
                        <a:t>Конец процесса: </a:t>
                      </a:r>
                      <a:r>
                        <a:rPr lang="ru-RU" sz="1200" u="none" baseline="0" dirty="0" smtClean="0"/>
                        <a:t> сдача  анализа по Программе воспитания за учебный год.</a:t>
                      </a:r>
                      <a:endParaRPr lang="ru-RU" sz="12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Потеря времени при поиске информации.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Потеря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 при подготовке самоанализа по воспитательной деятельности по классу;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Потеря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 по обработке данных и составлении годового самоанализа по Программе воспитания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916721"/>
                  </a:ext>
                </a:extLst>
              </a:tr>
              <a:tr h="3054957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Цель : сократить время на</a:t>
                      </a:r>
                      <a:r>
                        <a:rPr lang="ru-RU" sz="1100" b="1" baseline="0" dirty="0" smtClean="0"/>
                        <a:t> составление годового анализа  по ВР с классом и по школе.</a:t>
                      </a:r>
                      <a:endParaRPr lang="ru-RU" sz="1100" b="1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Эффекты: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Создание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единой платформы для обмена информацией;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2.Создание шаблонов ведомостей по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воспитательным модулям с классом за день, за год;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Сокращение количества шагов;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Сокращение времени при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подготовке анализа.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мероприятий проекта: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Старт проекта: 10.01.2022 г.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текущей ситуации: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 1 «Открытие и подготовка проекта» – 10.01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21.01.22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 2 «Диагностика и целевое состояние» – 24.01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- 25.02.22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 3 «Внедрение» – 24.01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25.02.22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 4 «Анализ и исправления ошибок» – 28.02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-18.03.23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Фаза 5 «Закрепление результатов и закрытие проекта» – 28.03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-30.06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1624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52393"/>
              </p:ext>
            </p:extLst>
          </p:nvPr>
        </p:nvGraphicFramePr>
        <p:xfrm>
          <a:off x="289368" y="3744723"/>
          <a:ext cx="6123008" cy="18059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2448">
                  <a:extLst>
                    <a:ext uri="{9D8B030D-6E8A-4147-A177-3AD203B41FA5}">
                      <a16:colId xmlns:a16="http://schemas.microsoft.com/office/drawing/2014/main" val="694560458"/>
                    </a:ext>
                  </a:extLst>
                </a:gridCol>
                <a:gridCol w="2065280">
                  <a:extLst>
                    <a:ext uri="{9D8B030D-6E8A-4147-A177-3AD203B41FA5}">
                      <a16:colId xmlns:a16="http://schemas.microsoft.com/office/drawing/2014/main" val="553129434"/>
                    </a:ext>
                  </a:extLst>
                </a:gridCol>
                <a:gridCol w="2065280">
                  <a:extLst>
                    <a:ext uri="{9D8B030D-6E8A-4147-A177-3AD203B41FA5}">
                      <a16:colId xmlns:a16="http://schemas.microsoft.com/office/drawing/2014/main" val="792770070"/>
                    </a:ext>
                  </a:extLst>
                </a:gridCol>
              </a:tblGrid>
              <a:tr h="24895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Наименование,</a:t>
                      </a:r>
                      <a:r>
                        <a:rPr lang="ru-RU" sz="1050" baseline="0" dirty="0" smtClean="0"/>
                        <a:t> цели, ед. изм.</a:t>
                      </a:r>
                      <a:endParaRPr lang="ru-RU" sz="105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Текущий показатель</a:t>
                      </a:r>
                      <a:endParaRPr lang="ru-RU" sz="105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Целевой показатель</a:t>
                      </a:r>
                      <a:endParaRPr lang="ru-RU" sz="105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810339"/>
                  </a:ext>
                </a:extLst>
              </a:tr>
              <a:tr h="565815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Сокращение времени при составление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 самоанализа анализа ВР  с классом,. час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 ч. 50 мин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/>
                        <a:t>90-120 мин.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72629"/>
                  </a:ext>
                </a:extLst>
              </a:tr>
              <a:tr h="565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Сокращение времени при составление годового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  анализа по</a:t>
                      </a:r>
                      <a:r>
                        <a:rPr lang="ru-RU" sz="1050" baseline="0" dirty="0" smtClean="0"/>
                        <a:t> школе</a:t>
                      </a:r>
                      <a:r>
                        <a:rPr lang="ru-RU" sz="1050" dirty="0" smtClean="0"/>
                        <a:t>,. час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 4 ч.40 мин.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180-240 мин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217083"/>
                  </a:ext>
                </a:extLst>
              </a:tr>
              <a:tr h="407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Сокращение количества шагов процесса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317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0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92" y="532434"/>
            <a:ext cx="1158733" cy="5810493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 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200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е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</a:t>
            </a:r>
            <a:b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  <a:endParaRPr lang="ru-RU" sz="3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71" y="429918"/>
            <a:ext cx="1507537" cy="15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1" y="4196318"/>
            <a:ext cx="913352" cy="104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95686" y="532435"/>
            <a:ext cx="571789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Германская Оксан Сергеевна – </a:t>
            </a:r>
          </a:p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заместитель директора по учебной-воспитательной  работе  – </a:t>
            </a:r>
          </a:p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руководитель проекта</a:t>
            </a:r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777288" y="2688164"/>
            <a:ext cx="321839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Копытова Галина Михайловна – заместитель директора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5451" y="4302206"/>
            <a:ext cx="21856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Ситников Сергей Анатольевич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06451" y="2630811"/>
            <a:ext cx="350712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Слепцова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Наталья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Ивановна 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заместитель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/>
                <a:cs typeface="Times New Roman"/>
              </a:rPr>
              <a:t>директора по ВР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45364" y="4248899"/>
            <a:ext cx="284737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Майер Татьяна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Владимировна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7651" y="5567423"/>
            <a:ext cx="271303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Бабкина Ольга </a:t>
            </a:r>
          </a:p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Петровна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25" y="2388100"/>
            <a:ext cx="1203156" cy="120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84" y="2388100"/>
            <a:ext cx="1203156" cy="120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84" y="4057422"/>
            <a:ext cx="1053677" cy="105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71" y="5423763"/>
            <a:ext cx="1023336" cy="10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241" y="370392"/>
            <a:ext cx="1098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ВВЕДЕНИЕ В ПРЕДМЕТНУЮ ОБЛАСТЬ (ОПИСАНИЕ СИТУАЦИИ «КАК ЕСТЬ»)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9743" y="902825"/>
            <a:ext cx="6875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CC3300"/>
                </a:solidFill>
                <a:latin typeface="Arial Black" panose="020B0A04020102020204" pitchFamily="34" charset="0"/>
              </a:rPr>
              <a:t>Карта текущего состояния процесса</a:t>
            </a:r>
            <a:br>
              <a:rPr lang="ru-RU" i="1" dirty="0">
                <a:solidFill>
                  <a:srgbClr val="CC3300"/>
                </a:solidFill>
                <a:latin typeface="Arial Black" panose="020B0A04020102020204" pitchFamily="34" charset="0"/>
              </a:rPr>
            </a:br>
            <a:r>
              <a:rPr lang="ru-RU" i="1" dirty="0">
                <a:solidFill>
                  <a:srgbClr val="CC3300"/>
                </a:solidFill>
                <a:latin typeface="Arial Black" panose="020B0A04020102020204" pitchFamily="34" charset="0"/>
              </a:rPr>
              <a:t/>
            </a:r>
            <a:br>
              <a:rPr lang="ru-RU" i="1" dirty="0">
                <a:solidFill>
                  <a:srgbClr val="CC3300"/>
                </a:solidFill>
                <a:latin typeface="Arial Black" panose="020B0A04020102020204" pitchFamily="34" charset="0"/>
              </a:rPr>
            </a:br>
            <a:endParaRPr lang="ru-RU" i="1" dirty="0">
              <a:solidFill>
                <a:srgbClr val="CC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66779" y="2211252"/>
            <a:ext cx="350750" cy="18364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вход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89828"/>
              </p:ext>
            </p:extLst>
          </p:nvPr>
        </p:nvGraphicFramePr>
        <p:xfrm>
          <a:off x="911413" y="2198395"/>
          <a:ext cx="1910571" cy="20156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10571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639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Зам. директора по ВР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7364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Распоряжение о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 сдаче отчетности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6391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5 мин.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99429"/>
              </p:ext>
            </p:extLst>
          </p:nvPr>
        </p:nvGraphicFramePr>
        <p:xfrm>
          <a:off x="3650217" y="2218367"/>
          <a:ext cx="1877016" cy="22208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77016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6233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Классные</a:t>
                      </a:r>
                      <a:r>
                        <a:rPr lang="ru-RU" baseline="0" dirty="0" smtClean="0"/>
                        <a:t> руководители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8014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Обработка данных и самоанализ ВР с классом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6358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5 ч. 50 мин.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80681"/>
              </p:ext>
            </p:extLst>
          </p:nvPr>
        </p:nvGraphicFramePr>
        <p:xfrm>
          <a:off x="6482144" y="2211253"/>
          <a:ext cx="1921076" cy="208936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21076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6706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</a:t>
                      </a:r>
                      <a:r>
                        <a:rPr lang="ru-RU" baseline="0" dirty="0" smtClean="0"/>
                        <a:t> МО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7481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Сбор самоанализов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ВР</a:t>
                      </a:r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с</a:t>
                      </a:r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 классом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6706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5 - 50 мин.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3003"/>
              </p:ext>
            </p:extLst>
          </p:nvPr>
        </p:nvGraphicFramePr>
        <p:xfrm>
          <a:off x="9306715" y="2211252"/>
          <a:ext cx="2163796" cy="205871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63796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5435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</a:t>
                      </a:r>
                      <a:r>
                        <a:rPr lang="ru-RU" baseline="0" dirty="0" smtClean="0"/>
                        <a:t> МО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11130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Обработка данных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самоанализов ВР  </a:t>
                      </a:r>
                      <a:r>
                        <a:rPr lang="ru-RU" sz="1400" baseline="0" dirty="0" err="1" smtClean="0">
                          <a:latin typeface="Arial Black" panose="020B0A04020102020204" pitchFamily="34" charset="0"/>
                        </a:rPr>
                        <a:t>кл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. рук.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с классом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4020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120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мин.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65229"/>
              </p:ext>
            </p:extLst>
          </p:nvPr>
        </p:nvGraphicFramePr>
        <p:xfrm>
          <a:off x="4942769" y="4523554"/>
          <a:ext cx="2031036" cy="19912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31036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585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</a:t>
                      </a:r>
                      <a:r>
                        <a:rPr lang="ru-RU" baseline="0" dirty="0" smtClean="0"/>
                        <a:t> МО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9116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Сдача годового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анализа</a:t>
                      </a:r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 зам. директору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по ВР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493785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5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мин.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 bwMode="auto">
          <a:xfrm>
            <a:off x="7177031" y="4685712"/>
            <a:ext cx="390943" cy="1731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выход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903194" y="3209080"/>
            <a:ext cx="688536" cy="33338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20314" y="5438869"/>
            <a:ext cx="3889093" cy="846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ВПП (время протекания процесса) – </a:t>
            </a:r>
            <a:endParaRPr lang="ru-RU" sz="1400" dirty="0" smtClean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645 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мин.- </a:t>
            </a: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650мин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 flipH="1">
            <a:off x="3024209" y="1287117"/>
            <a:ext cx="2199188" cy="87888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Потеря времени при поиске информации, заполнении анализа</a:t>
            </a:r>
            <a:endParaRPr lang="ru-RU" sz="1600" dirty="0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 flipH="1">
            <a:off x="5958287" y="1296439"/>
            <a:ext cx="2671405" cy="914813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Потеря времени при  передаче информации</a:t>
            </a:r>
          </a:p>
          <a:p>
            <a:pPr algn="ctr"/>
            <a:r>
              <a:rPr lang="ru-RU" sz="1200" dirty="0" smtClean="0"/>
              <a:t>( отсутствие </a:t>
            </a:r>
            <a:r>
              <a:rPr lang="ru-RU" sz="1200" dirty="0" err="1" smtClean="0"/>
              <a:t>кл</a:t>
            </a:r>
            <a:r>
              <a:rPr lang="ru-RU" sz="1200" dirty="0" smtClean="0"/>
              <a:t>. рук., технической возможности и др.)</a:t>
            </a:r>
            <a:endParaRPr lang="ru-RU" sz="1200" dirty="0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 flipH="1">
            <a:off x="617529" y="1273555"/>
            <a:ext cx="1943904" cy="87888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Размещение в локальной сети</a:t>
            </a:r>
            <a:endParaRPr lang="ru-RU" sz="1600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619254" y="3159619"/>
            <a:ext cx="770360" cy="34579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8536355" y="3153962"/>
            <a:ext cx="770360" cy="34579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4181173" y="5210825"/>
            <a:ext cx="712990" cy="40094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9243467" y="1287117"/>
            <a:ext cx="2088790" cy="90558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Потеря времени при  отсутствии единого шаблона</a:t>
            </a:r>
            <a:endParaRPr lang="ru-RU" sz="16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83925"/>
              </p:ext>
            </p:extLst>
          </p:nvPr>
        </p:nvGraphicFramePr>
        <p:xfrm>
          <a:off x="1777556" y="4452940"/>
          <a:ext cx="2251276" cy="205871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51276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5435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</a:t>
                      </a:r>
                      <a:r>
                        <a:rPr lang="ru-RU" baseline="0" dirty="0" smtClean="0"/>
                        <a:t> МО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1113062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Составление годового  анализа ВР  </a:t>
                      </a:r>
                      <a:r>
                        <a:rPr lang="ru-RU" sz="1400" baseline="0" dirty="0" err="1" smtClean="0">
                          <a:latin typeface="Arial Black" panose="020B0A04020102020204" pitchFamily="34" charset="0"/>
                        </a:rPr>
                        <a:t>кл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. рук.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по школе 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4020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160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 мин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sp>
        <p:nvSpPr>
          <p:cNvPr id="26" name="Скругленная прямоугольная выноска 25"/>
          <p:cNvSpPr/>
          <p:nvPr/>
        </p:nvSpPr>
        <p:spPr>
          <a:xfrm flipH="1">
            <a:off x="125409" y="4269965"/>
            <a:ext cx="1749689" cy="67445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</a:t>
            </a:r>
            <a:r>
              <a:rPr lang="ru-RU" sz="1600" dirty="0" smtClean="0"/>
              <a:t>ополнительная работа</a:t>
            </a:r>
            <a:endParaRPr lang="ru-RU" sz="1600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721701" y="5265971"/>
            <a:ext cx="770360" cy="34579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6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6096237"/>
              </p:ext>
            </p:extLst>
          </p:nvPr>
        </p:nvGraphicFramePr>
        <p:xfrm>
          <a:off x="6088283" y="1446835"/>
          <a:ext cx="5949387" cy="509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8947" y="935581"/>
            <a:ext cx="541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</a:rPr>
              <a:t>Пирамида проблем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111" y="335667"/>
            <a:ext cx="10185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ВВЕДЕНИЕ В ПРЕДМЕТНУЮ ОБЛАСТЬ (ОПИСАНИЕ СИТУАЦИИ «КАК ЕСТЬ») </a:t>
            </a:r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 rot="16200000">
            <a:off x="3599731" y="3402955"/>
            <a:ext cx="1655177" cy="4618301"/>
          </a:xfrm>
          <a:prstGeom prst="flowChartOffpage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81965" y="4884516"/>
            <a:ext cx="5486400" cy="1655180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Потеря времени при поиске информации;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Потеря времени при отсутствии единого шаблона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Потеря времени при составлении анализа;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Потеря времени при передаче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информации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 rot="16200000">
            <a:off x="5063923" y="2367020"/>
            <a:ext cx="567162" cy="3102015"/>
          </a:xfrm>
          <a:prstGeom prst="flowChartOffpage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Не выявлено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 rot="16200000">
            <a:off x="5910805" y="943793"/>
            <a:ext cx="567162" cy="3102015"/>
          </a:xfrm>
          <a:prstGeom prst="flowChartOffpage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Не выявлено</a:t>
            </a:r>
          </a:p>
        </p:txBody>
      </p:sp>
    </p:spTree>
    <p:extLst>
      <p:ext uri="{BB962C8B-B14F-4D97-AF65-F5344CB8AC3E}">
        <p14:creationId xmlns:p14="http://schemas.microsoft.com/office/powerpoint/2010/main" val="309687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010" y="385785"/>
            <a:ext cx="10185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ВВЕДЕНИЕ В ПРЕДМЕТНУЮ ОБЛАСТЬ (ОПИСАНИЕ СИТУАЦИИ «КАК </a:t>
            </a:r>
            <a:r>
              <a:rPr lang="ru-RU" b="1" dirty="0" smtClean="0">
                <a:solidFill>
                  <a:srgbClr val="0033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ЕСТЬ») </a:t>
            </a:r>
            <a:endParaRPr lang="ru-RU" b="1" dirty="0">
              <a:solidFill>
                <a:srgbClr val="00336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5793" y="848375"/>
            <a:ext cx="4947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Карта целевого состояния процесса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12515" y="2543498"/>
            <a:ext cx="386717" cy="15826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вход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11933"/>
              </p:ext>
            </p:extLst>
          </p:nvPr>
        </p:nvGraphicFramePr>
        <p:xfrm>
          <a:off x="854466" y="2293264"/>
          <a:ext cx="1773805" cy="2139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73805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5886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lt1"/>
                          </a:solidFill>
                        </a:rPr>
                        <a:t>Учитель</a:t>
                      </a:r>
                      <a:r>
                        <a:rPr lang="ru-RU" sz="1600" baseline="0" dirty="0" smtClean="0">
                          <a:solidFill>
                            <a:schemeClr val="lt1"/>
                          </a:solidFill>
                        </a:rPr>
                        <a:t> информатики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11814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Создаёт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Google – 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формы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по реализации модулей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3697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10-20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мин.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63449"/>
              </p:ext>
            </p:extLst>
          </p:nvPr>
        </p:nvGraphicFramePr>
        <p:xfrm>
          <a:off x="3763105" y="2358067"/>
          <a:ext cx="1897696" cy="210203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97696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552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6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12032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Вносит результаты в общую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 форму,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 проводимых мероприятий по модулям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3196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20- 30  мин.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4805070" y="4763046"/>
            <a:ext cx="390943" cy="1731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выход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34407" y="3298435"/>
            <a:ext cx="820974" cy="38903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806249" y="3341674"/>
            <a:ext cx="827763" cy="345795"/>
          </a:xfrm>
          <a:prstGeom prst="rightArrow">
            <a:avLst>
              <a:gd name="adj1" fmla="val 56693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16707" y="5275103"/>
            <a:ext cx="4134335" cy="1041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ВПП  </a:t>
            </a: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- 182мин – 413 мин.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Экономия – 463 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мин. </a:t>
            </a: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- 237 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мин</a:t>
            </a: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Коэфф</a:t>
            </a: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– 28.2% - 63,5%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flipH="1">
            <a:off x="858944" y="1368282"/>
            <a:ext cx="1943904" cy="87888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Размещение таблицы в локальной сети</a:t>
            </a:r>
            <a:endParaRPr lang="ru-RU" sz="16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 flipH="1">
            <a:off x="3771743" y="1377946"/>
            <a:ext cx="1943904" cy="87888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Использование электронного документа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76067" y="2279977"/>
            <a:ext cx="1194602" cy="6444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учебного года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33139"/>
              </p:ext>
            </p:extLst>
          </p:nvPr>
        </p:nvGraphicFramePr>
        <p:xfrm>
          <a:off x="6634012" y="2279113"/>
          <a:ext cx="1699727" cy="222320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99727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751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6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882087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Составление годового самоанализа ВР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с классом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520324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90 - 120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 мин.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sp>
        <p:nvSpPr>
          <p:cNvPr id="15" name="Скругленная прямоугольная выноска 14"/>
          <p:cNvSpPr/>
          <p:nvPr/>
        </p:nvSpPr>
        <p:spPr>
          <a:xfrm flipH="1">
            <a:off x="6329077" y="1355004"/>
            <a:ext cx="1943904" cy="87888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Использование электронного документа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11247" y="4198008"/>
            <a:ext cx="998311" cy="5650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года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8370542" y="3313906"/>
            <a:ext cx="739354" cy="35809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66240"/>
              </p:ext>
            </p:extLst>
          </p:nvPr>
        </p:nvGraphicFramePr>
        <p:xfrm>
          <a:off x="9207084" y="2358067"/>
          <a:ext cx="1835580" cy="22555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35580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4896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4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1123274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Сбор само анализов ВР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rPr>
                        <a:t>с классом и составление сводного анализа по школе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518434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180 - 240 мин. 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sp>
        <p:nvSpPr>
          <p:cNvPr id="21" name="Скругленная прямоугольная выноска 20"/>
          <p:cNvSpPr/>
          <p:nvPr/>
        </p:nvSpPr>
        <p:spPr>
          <a:xfrm flipH="1">
            <a:off x="9207083" y="1355004"/>
            <a:ext cx="2130179" cy="83494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/>
              <a:t>Использование электронного документа</a:t>
            </a:r>
            <a:endParaRPr lang="ru-RU" sz="16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130954" y="5441852"/>
            <a:ext cx="545936" cy="3735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49003"/>
              </p:ext>
            </p:extLst>
          </p:nvPr>
        </p:nvGraphicFramePr>
        <p:xfrm>
          <a:off x="2500699" y="4543323"/>
          <a:ext cx="1515763" cy="20421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15763">
                  <a:extLst>
                    <a:ext uri="{9D8B030D-6E8A-4147-A177-3AD203B41FA5}">
                      <a16:colId xmlns:a16="http://schemas.microsoft.com/office/drawing/2014/main" val="3417718563"/>
                    </a:ext>
                  </a:extLst>
                </a:gridCol>
              </a:tblGrid>
              <a:tr h="4558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4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87510"/>
                  </a:ext>
                </a:extLst>
              </a:tr>
              <a:tr h="884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Black" panose="020B0A04020102020204" pitchFamily="34" charset="0"/>
                        </a:rPr>
                        <a:t>Сдача годового</a:t>
                      </a:r>
                      <a:r>
                        <a:rPr lang="ru-RU" sz="1200" baseline="0" dirty="0" smtClean="0">
                          <a:latin typeface="Arial Black" panose="020B0A04020102020204" pitchFamily="34" charset="0"/>
                        </a:rPr>
                        <a:t> анализа</a:t>
                      </a:r>
                      <a:r>
                        <a:rPr lang="ru-RU" sz="1200" dirty="0" smtClean="0">
                          <a:latin typeface="Arial Black" panose="020B0A04020102020204" pitchFamily="34" charset="0"/>
                        </a:rPr>
                        <a:t> зам. директору</a:t>
                      </a:r>
                      <a:r>
                        <a:rPr lang="ru-RU" sz="1200" baseline="0" dirty="0" smtClean="0">
                          <a:latin typeface="Arial Black" panose="020B0A04020102020204" pitchFamily="34" charset="0"/>
                        </a:rPr>
                        <a:t> по ВР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70929"/>
                  </a:ext>
                </a:extLst>
              </a:tr>
              <a:tr h="455803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2-3 мин. 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90763"/>
                  </a:ext>
                </a:extLst>
              </a:tr>
            </a:tbl>
          </a:graphicData>
        </a:graphic>
      </p:graphicFrame>
      <p:sp>
        <p:nvSpPr>
          <p:cNvPr id="25" name="Стрелка вправо 24"/>
          <p:cNvSpPr/>
          <p:nvPr/>
        </p:nvSpPr>
        <p:spPr>
          <a:xfrm>
            <a:off x="1313891" y="5464043"/>
            <a:ext cx="739354" cy="35809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 flipH="1">
            <a:off x="589632" y="4428097"/>
            <a:ext cx="1943904" cy="8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Использование </a:t>
            </a:r>
            <a:r>
              <a:rPr lang="ru-RU" sz="1600" dirty="0" smtClean="0"/>
              <a:t>электронной почты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309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7858" y="351061"/>
            <a:ext cx="8866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План мероприятий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 устранению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проблем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71365"/>
              </p:ext>
            </p:extLst>
          </p:nvPr>
        </p:nvGraphicFramePr>
        <p:xfrm>
          <a:off x="219916" y="719667"/>
          <a:ext cx="11655708" cy="583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927">
                  <a:extLst>
                    <a:ext uri="{9D8B030D-6E8A-4147-A177-3AD203B41FA5}">
                      <a16:colId xmlns:a16="http://schemas.microsoft.com/office/drawing/2014/main" val="715424922"/>
                    </a:ext>
                  </a:extLst>
                </a:gridCol>
                <a:gridCol w="2913927">
                  <a:extLst>
                    <a:ext uri="{9D8B030D-6E8A-4147-A177-3AD203B41FA5}">
                      <a16:colId xmlns:a16="http://schemas.microsoft.com/office/drawing/2014/main" val="3080266520"/>
                    </a:ext>
                  </a:extLst>
                </a:gridCol>
                <a:gridCol w="2913927">
                  <a:extLst>
                    <a:ext uri="{9D8B030D-6E8A-4147-A177-3AD203B41FA5}">
                      <a16:colId xmlns:a16="http://schemas.microsoft.com/office/drawing/2014/main" val="2901252671"/>
                    </a:ext>
                  </a:extLst>
                </a:gridCol>
                <a:gridCol w="2913927">
                  <a:extLst>
                    <a:ext uri="{9D8B030D-6E8A-4147-A177-3AD203B41FA5}">
                      <a16:colId xmlns:a16="http://schemas.microsoft.com/office/drawing/2014/main" val="2188793103"/>
                    </a:ext>
                  </a:extLst>
                </a:gridCol>
              </a:tblGrid>
              <a:tr h="110116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Первопричина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Вклад в достижение цели,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мин.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86414"/>
                  </a:ext>
                </a:extLst>
              </a:tr>
              <a:tr h="1173557">
                <a:tc>
                  <a:txBody>
                    <a:bodyPr/>
                    <a:lstStyle/>
                    <a:p>
                      <a:r>
                        <a:rPr lang="ru-RU" dirty="0" smtClean="0"/>
                        <a:t>Потеря времени при поиске информации</a:t>
                      </a:r>
                      <a:r>
                        <a:rPr lang="ru-RU" baseline="0" dirty="0" smtClean="0"/>
                        <a:t> по реализации воспитательных модулей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единой формы заполнения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шаблона-формы  и заполнение в течении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10-20 мин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59955"/>
                  </a:ext>
                </a:extLst>
              </a:tr>
              <a:tr h="110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Составление годового</a:t>
                      </a:r>
                      <a:r>
                        <a:rPr lang="ru-RU" baseline="0" dirty="0" smtClean="0"/>
                        <a:t> самоанализа ВР с классом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Большой объем информации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Анализ данных по модулям с итоговыми</a:t>
                      </a:r>
                      <a:r>
                        <a:rPr lang="ru-RU" baseline="0" dirty="0" smtClean="0"/>
                        <a:t> выводами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90-120 мин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983816"/>
                  </a:ext>
                </a:extLst>
              </a:tr>
              <a:tr h="1342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Составление годового</a:t>
                      </a:r>
                      <a:r>
                        <a:rPr lang="ru-RU" baseline="0" dirty="0" smtClean="0"/>
                        <a:t> анализа ВР по школе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Обработка</a:t>
                      </a:r>
                      <a:r>
                        <a:rPr lang="ru-RU" baseline="0" dirty="0" smtClean="0"/>
                        <a:t> полученных данных (анализов ВР с классом)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годового анализа на основе итоговых выводов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кл.рук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180-240 мин.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0097"/>
                  </a:ext>
                </a:extLst>
              </a:tr>
              <a:tr h="1101164">
                <a:tc>
                  <a:txBody>
                    <a:bodyPr/>
                    <a:lstStyle/>
                    <a:p>
                      <a:r>
                        <a:rPr lang="ru-RU" dirty="0" smtClean="0"/>
                        <a:t>Потеря времени при передачи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Человеческий</a:t>
                      </a:r>
                      <a:r>
                        <a:rPr lang="ru-RU" baseline="0" dirty="0" smtClean="0"/>
                        <a:t> фактор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Передача</a:t>
                      </a:r>
                      <a:r>
                        <a:rPr lang="ru-RU" baseline="0" dirty="0" smtClean="0"/>
                        <a:t> через электронную почту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мин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1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602" y="1251560"/>
            <a:ext cx="3044142" cy="4861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Результаты проекта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3000" y="312516"/>
            <a:ext cx="9875520" cy="775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Визуализация </a:t>
            </a:r>
            <a:b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(фотографий «Было» - «Стало»)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79" cy="693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Было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71896" y="2778826"/>
            <a:ext cx="5125982" cy="3323775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Потеря времени при поиске и заполнении информации по реализации воспитательных модулей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377651" y="2001511"/>
            <a:ext cx="4640868" cy="735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Стало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377652" y="2928395"/>
            <a:ext cx="5367044" cy="3174207"/>
          </a:xfrm>
        </p:spPr>
        <p:txBody>
          <a:bodyPr/>
          <a:lstStyle/>
          <a:p>
            <a:pPr marL="4572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Создание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Google –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формы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по 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Times New Roman" panose="02020603050405020304" pitchFamily="18" charset="0"/>
              </a:rPr>
              <a:t>модулей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0193" y="3535996"/>
            <a:ext cx="4180114" cy="287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s://yur-gazeta.ru/wp-content/uploads/2022/01/da6d7999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472" y="3550722"/>
            <a:ext cx="4373705" cy="2897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05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8417"/>
            <a:ext cx="8935278" cy="795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Визуализация </a:t>
            </a:r>
            <a:b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(фотографий «Было»- «Стало»)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705679" y="1056378"/>
            <a:ext cx="4078702" cy="4270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Было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6565832" y="1057551"/>
            <a:ext cx="4900612" cy="4159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С</a:t>
            </a:r>
            <a:r>
              <a:rPr lang="ru-RU" dirty="0" smtClean="0">
                <a:latin typeface="Arial Black" panose="020B0A04020102020204" pitchFamily="34" charset="0"/>
              </a:rPr>
              <a:t>тало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561" y="4733451"/>
            <a:ext cx="2846066" cy="194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7318">
            <a:off x="6014009" y="2239149"/>
            <a:ext cx="3071134" cy="17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0028">
            <a:off x="9024005" y="2355962"/>
            <a:ext cx="2756657" cy="182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/>
          <a:stretch>
            <a:fillRect/>
          </a:stretch>
        </p:blipFill>
        <p:spPr bwMode="auto">
          <a:xfrm>
            <a:off x="215176" y="2232932"/>
            <a:ext cx="2200428" cy="311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1753444" y="3354346"/>
            <a:ext cx="1974023" cy="30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3570366" y="2274186"/>
            <a:ext cx="2213517" cy="314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90940" y="4691269"/>
            <a:ext cx="1773847" cy="192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6639339" y="1639957"/>
            <a:ext cx="4701209" cy="407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Внесение результатов в общую форму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61652" y="4124739"/>
            <a:ext cx="5645426" cy="5963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Составление годового самоанализа 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ВР  с классом</a:t>
            </a:r>
            <a:r>
              <a:rPr lang="ru-RU" sz="1400" dirty="0" smtClean="0"/>
              <a:t> 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по модулям с итоговыми выводами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5678" y="1580322"/>
            <a:ext cx="4214191" cy="4969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Обработка данных и самоанализ ВР с классом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2472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1007</TotalTime>
  <Words>927</Words>
  <Application>Microsoft Office PowerPoint</Application>
  <PresentationFormat>Широкоэкранный</PresentationFormat>
  <Paragraphs>207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Corbel</vt:lpstr>
      <vt:lpstr>Times New Roman</vt:lpstr>
      <vt:lpstr>Базис</vt:lpstr>
      <vt:lpstr>Презентация PowerPoint</vt:lpstr>
      <vt:lpstr>  Паспорт проекта   «Оптимизация процесса подготовки сводного отчета при реализации программы воспитания»  </vt:lpstr>
      <vt:lpstr>К о м а н д а   п р о е к т а</vt:lpstr>
      <vt:lpstr>Презентация PowerPoint</vt:lpstr>
      <vt:lpstr>Презентация PowerPoint</vt:lpstr>
      <vt:lpstr>Презентация PowerPoint</vt:lpstr>
      <vt:lpstr>Презентация PowerPoint</vt:lpstr>
      <vt:lpstr>Визуализация  (фотографий «Было» - «Стало»)</vt:lpstr>
      <vt:lpstr>Визуализация  (фотографий «Было»- «Стало»)</vt:lpstr>
      <vt:lpstr>Достигнутые 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Cab18-3</cp:lastModifiedBy>
  <cp:revision>98</cp:revision>
  <dcterms:created xsi:type="dcterms:W3CDTF">2022-05-25T15:39:42Z</dcterms:created>
  <dcterms:modified xsi:type="dcterms:W3CDTF">2022-06-15T01:40:45Z</dcterms:modified>
</cp:coreProperties>
</file>