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5" r:id="rId3"/>
    <p:sldId id="295" r:id="rId4"/>
    <p:sldId id="296" r:id="rId5"/>
    <p:sldId id="286" r:id="rId6"/>
    <p:sldId id="288" r:id="rId7"/>
    <p:sldId id="290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3426B-2425-423C-8D6F-EFF986E0115A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F5F61-9B40-47D9-857C-40E44AEEF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09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644" y="2204864"/>
            <a:ext cx="8928991" cy="1470025"/>
          </a:xfrm>
        </p:spPr>
        <p:txBody>
          <a:bodyPr>
            <a:noAutofit/>
          </a:bodyPr>
          <a:lstStyle/>
          <a:p>
            <a:br>
              <a:rPr lang="ru-RU" sz="2800" b="1" u="sng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 выплате </a:t>
            </a:r>
            <a:b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единовременного социального пособия выпускникам 11-х классов </a:t>
            </a:r>
            <a:b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из малообеспеченных семей в 2025году </a:t>
            </a:r>
            <a:br>
              <a:rPr lang="ru-RU" sz="2800" b="1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endParaRPr lang="ru-RU" sz="2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90389"/>
            <a:ext cx="1584176" cy="1127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3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86780"/>
            <a:ext cx="1353197" cy="96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548680"/>
            <a:ext cx="8496944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Нормативные документы</a:t>
            </a:r>
            <a:r>
              <a:rPr lang="ru-RU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457200" indent="-457200" algn="just">
              <a:spcBef>
                <a:spcPts val="1800"/>
              </a:spcBef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Постановление Коллегии Администрации Кемеровской области от 20.05.2014 № 193 «Об установлении размера и порядка выплаты выпускникам 11-х классов из малообеспеченных семей общеобразовательных организаций, находящихся на территории Кемеровской области, допущенным к государственной аттестации, за исключением выпускников, находящихся на полном государственном обеспечении, единовременного социального пособия»</a:t>
            </a:r>
          </a:p>
          <a:p>
            <a:pPr marL="457200" indent="-457200" algn="just">
              <a:spcBef>
                <a:spcPts val="1800"/>
              </a:spcBef>
              <a:buFontTx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Постановление Правительства Кемеровской области – Кузбасса от 07.04.2022 № 190 «О внесении изменений в Постановление Коллегии Администрации Кемеровской области </a:t>
            </a:r>
            <a:br>
              <a:rPr lang="ru-RU" sz="2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от 20.05.2014 № 193 …»</a:t>
            </a:r>
          </a:p>
          <a:p>
            <a:pPr marL="457200" indent="-457200" algn="just">
              <a:spcBef>
                <a:spcPts val="1800"/>
              </a:spcBef>
              <a:buAutoNum type="arabicPeriod"/>
            </a:pPr>
            <a:endParaRPr lang="ru-RU" sz="20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75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86780"/>
            <a:ext cx="1353197" cy="96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676017"/>
            <a:ext cx="8698013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ru-RU" sz="2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Пособие выплачивается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Совершеннолетнему выпускнику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Одному из родителей (законному представителю), совместно проживающему с несовершеннолетним выпускником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Лицу, уполномоченному родителем (законным представителем) на основании доверенности, оформленной в соответствии с законодательством РФ</a:t>
            </a:r>
          </a:p>
        </p:txBody>
      </p:sp>
    </p:spTree>
    <p:extLst>
      <p:ext uri="{BB962C8B-B14F-4D97-AF65-F5344CB8AC3E}">
        <p14:creationId xmlns:p14="http://schemas.microsoft.com/office/powerpoint/2010/main" val="406877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86780"/>
            <a:ext cx="1353197" cy="96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7906" y="332656"/>
            <a:ext cx="849694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Алгоритм сбора и передачи  документов </a:t>
            </a:r>
            <a:br>
              <a:rPr lang="ru-RU" sz="2400" b="1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b="1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от территорий</a:t>
            </a:r>
          </a:p>
          <a:p>
            <a:pPr lvl="0">
              <a:spcAft>
                <a:spcPts val="1200"/>
              </a:spcAft>
            </a:pPr>
            <a:r>
              <a:rPr lang="ru-RU" sz="24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 15 мая 2025 года!</a:t>
            </a:r>
            <a:r>
              <a:rPr lang="ru-RU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Получатель пособия, предоставляет пакет документов </a:t>
            </a:r>
            <a:br>
              <a:rPr lang="ru-RU" sz="24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ОУ</a:t>
            </a:r>
          </a:p>
          <a:p>
            <a:pPr>
              <a:spcAft>
                <a:spcPts val="1200"/>
              </a:spcAft>
            </a:pPr>
            <a:r>
              <a:rPr lang="ru-RU" sz="24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 16 мая 2025 года!</a:t>
            </a:r>
            <a:r>
              <a:rPr lang="ru-RU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Специалисты районных отделов образования предоставляют в КОиН пакеты документов получателей пособия и сводную таблицу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Excel</a:t>
            </a:r>
            <a:r>
              <a:rPr lang="ru-RU" sz="24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на </a:t>
            </a:r>
            <a:r>
              <a:rPr lang="ru-RU" sz="24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флеш</a:t>
            </a:r>
            <a:r>
              <a:rPr lang="ru-RU" sz="24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-носителе (шаблон таблицы будет направлен)</a:t>
            </a:r>
          </a:p>
        </p:txBody>
      </p:sp>
    </p:spTree>
    <p:extLst>
      <p:ext uri="{BB962C8B-B14F-4D97-AF65-F5344CB8AC3E}">
        <p14:creationId xmlns:p14="http://schemas.microsoft.com/office/powerpoint/2010/main" val="283300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137173" cy="80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1226" y="116632"/>
            <a:ext cx="8352928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ru-RU" sz="24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Пакет документов получателя пособия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ru-RU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Заявление (согласно Приложению №1 Порядка Постановления Правительства Кемеровской области – Кузбасса от 07.04.2022 № 190);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ru-RU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Согласие на обработку персональных данных (согласно Приложениям №2 и № 3 Порядка Постановления Правительства Кемеровской области – Кузбасса от 07.04.2022 № 190);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  </a:t>
            </a:r>
            <a:r>
              <a:rPr lang="ru-RU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Копия и подлинник документа, удостоверяющего личность выпускника; регистрация по месту жительства выпускника (месту пребывания);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</a:t>
            </a:r>
            <a:r>
              <a:rPr lang="ru-RU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Копия и подлинник документа, удостоверяющего личность родителя (законного представителя), получателя пособия;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</a:t>
            </a:r>
            <a:r>
              <a:rPr lang="ru-RU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Копия и подлинник СНИЛС выпускника и родителя (законного представителя), получателя пособия;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6. </a:t>
            </a:r>
            <a:r>
              <a:rPr lang="ru-RU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Копия и подлинник справки о признании семьи малоимущей (с записью «справка выдана для оказания бесплатной юридической помощи»). </a:t>
            </a:r>
            <a:br>
              <a:rPr lang="ru-RU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Справка должна быть актуальной на момент ее предоставления!</a:t>
            </a:r>
            <a:r>
              <a:rPr lang="ru-RU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7. </a:t>
            </a:r>
            <a:r>
              <a:rPr lang="ru-RU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Документ с реквизитами счета получателя, открытого в российской кредитной организации (договор банковского вклада (счета), справка кредитной организации о реквизитах счета или другие документы, содержащие сведения о реквизитах счета)</a:t>
            </a:r>
            <a:endParaRPr lang="ru-RU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Копии документов заверяются руководителем ОУ 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26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492" y="67494"/>
            <a:ext cx="8640960" cy="1944216"/>
          </a:xfrm>
        </p:spPr>
        <p:txBody>
          <a:bodyPr>
            <a:noAutofit/>
          </a:bodyPr>
          <a:lstStyle/>
          <a:p>
            <a:pPr fontAlgn="base">
              <a:spcAft>
                <a:spcPts val="1200"/>
              </a:spcAft>
            </a:pPr>
            <a:b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635" y="31304"/>
            <a:ext cx="1061659" cy="75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4537" y="332656"/>
            <a:ext cx="8352928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Алгоритм принятия решения о выдачи пособия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1. 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Рассмотрение документов получателей осуществляет комиссия, созданная на основании приказа Министерства из числа сотрудников Министерства. </a:t>
            </a:r>
            <a:r>
              <a:rPr lang="ru-RU" sz="2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Заседание комиссии проходит в июне.</a:t>
            </a:r>
          </a:p>
          <a:p>
            <a:pPr algn="just"/>
            <a:endParaRPr lang="ru-RU" sz="10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2. 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Решение о выплате пособия оформляется приказом Министерства о выплате пособия выпускникам.</a:t>
            </a:r>
          </a:p>
          <a:p>
            <a:pPr algn="just"/>
            <a:endParaRPr lang="ru-RU" sz="10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 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 принятом решении получатели уведомляются уполномоченным органом </a:t>
            </a:r>
            <a:r>
              <a:rPr lang="ru-RU" sz="2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 течение 5 рабочих дней 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после получения приказа </a:t>
            </a:r>
            <a:b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или выписки из протокола заседания комиссии.</a:t>
            </a:r>
          </a:p>
          <a:p>
            <a:pPr algn="just"/>
            <a:endParaRPr lang="ru-RU" sz="10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4. 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Пособие выплачивается Министерством </a:t>
            </a:r>
            <a:r>
              <a:rPr lang="ru-RU" sz="2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до выпускного вечера 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путем перечисления на лицевой счет получателя пособия, открытый в кредитной организации, по указанным в заявлении </a:t>
            </a:r>
            <a:b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 предоставлении пособия реквизитам или наличными средствами</a:t>
            </a:r>
          </a:p>
          <a:p>
            <a:endParaRPr lang="ru-RU" sz="1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Получателю может быть отказано в выплате пособия в случае представления неполного пакета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3256423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257" y="0"/>
            <a:ext cx="1061743" cy="75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504" y="116632"/>
            <a:ext cx="864095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Действия ОО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Руководителям ОО назначить ответственного сотрудника за сбор документов. 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Организовать информационную и </a:t>
            </a:r>
            <a:r>
              <a:rPr lang="ru-RU" sz="2000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консультативную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работу</a:t>
            </a:r>
            <a:b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 выпускниками, их родителями (законными представителями), классными руководителями.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Определить телефон «горячей линии».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Организовать взаимодействие с органами социальной защиты населения по вопросам выдачи справок.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 указанные сроки предоставить в КОиН заверенные документы и заполненную таблицу на получателей пособия.  </a:t>
            </a:r>
          </a:p>
        </p:txBody>
      </p:sp>
    </p:spTree>
    <p:extLst>
      <p:ext uri="{BB962C8B-B14F-4D97-AF65-F5344CB8AC3E}">
        <p14:creationId xmlns:p14="http://schemas.microsoft.com/office/powerpoint/2010/main" val="28479298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537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Cambria</vt:lpstr>
      <vt:lpstr>Тема Office</vt:lpstr>
      <vt:lpstr> О выплате  единовременного социального пособия выпускникам 11-х классов  из малообеспеченных семей в 2025году  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Гераськина</dc:creator>
  <cp:lastModifiedBy>Пользователь</cp:lastModifiedBy>
  <cp:revision>108</cp:revision>
  <cp:lastPrinted>2022-02-16T07:13:13Z</cp:lastPrinted>
  <dcterms:created xsi:type="dcterms:W3CDTF">2022-02-14T02:56:54Z</dcterms:created>
  <dcterms:modified xsi:type="dcterms:W3CDTF">2025-04-16T03:47:06Z</dcterms:modified>
</cp:coreProperties>
</file>